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BF813F-497B-A996-F4E8-DE2A8343831D}" v="255" dt="2025-09-03T18:51:09.6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3" d="100"/>
          <a:sy n="63" d="100"/>
        </p:scale>
        <p:origin x="61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logo&#10;&#10;AI-generated content may be incorrect.">
            <a:extLst>
              <a:ext uri="{FF2B5EF4-FFF2-40B4-BE49-F238E27FC236}">
                <a16:creationId xmlns:a16="http://schemas.microsoft.com/office/drawing/2014/main" id="{244F7D50-C46C-6A2C-C2C4-F7C60CB96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4789" y="2405188"/>
            <a:ext cx="2362200" cy="20288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89CA61-D50F-6A4D-E424-240961057402}"/>
              </a:ext>
            </a:extLst>
          </p:cNvPr>
          <p:cNvSpPr txBox="1"/>
          <p:nvPr/>
        </p:nvSpPr>
        <p:spPr>
          <a:xfrm>
            <a:off x="149371" y="81324"/>
            <a:ext cx="2511064" cy="2677656"/>
          </a:xfrm>
          <a:custGeom>
            <a:avLst/>
            <a:gdLst>
              <a:gd name="connsiteX0" fmla="*/ 0 w 2511064"/>
              <a:gd name="connsiteY0" fmla="*/ 0 h 2677656"/>
              <a:gd name="connsiteX1" fmla="*/ 677987 w 2511064"/>
              <a:gd name="connsiteY1" fmla="*/ 0 h 2677656"/>
              <a:gd name="connsiteX2" fmla="*/ 1355975 w 2511064"/>
              <a:gd name="connsiteY2" fmla="*/ 0 h 2677656"/>
              <a:gd name="connsiteX3" fmla="*/ 2511064 w 2511064"/>
              <a:gd name="connsiteY3" fmla="*/ 0 h 2677656"/>
              <a:gd name="connsiteX4" fmla="*/ 2511064 w 2511064"/>
              <a:gd name="connsiteY4" fmla="*/ 642637 h 2677656"/>
              <a:gd name="connsiteX5" fmla="*/ 2511064 w 2511064"/>
              <a:gd name="connsiteY5" fmla="*/ 1285275 h 2677656"/>
              <a:gd name="connsiteX6" fmla="*/ 2511064 w 2511064"/>
              <a:gd name="connsiteY6" fmla="*/ 1954689 h 2677656"/>
              <a:gd name="connsiteX7" fmla="*/ 2511064 w 2511064"/>
              <a:gd name="connsiteY7" fmla="*/ 2677656 h 2677656"/>
              <a:gd name="connsiteX8" fmla="*/ 1958630 w 2511064"/>
              <a:gd name="connsiteY8" fmla="*/ 2677656 h 2677656"/>
              <a:gd name="connsiteX9" fmla="*/ 1406196 w 2511064"/>
              <a:gd name="connsiteY9" fmla="*/ 2677656 h 2677656"/>
              <a:gd name="connsiteX10" fmla="*/ 778430 w 2511064"/>
              <a:gd name="connsiteY10" fmla="*/ 2677656 h 2677656"/>
              <a:gd name="connsiteX11" fmla="*/ 0 w 2511064"/>
              <a:gd name="connsiteY11" fmla="*/ 2677656 h 2677656"/>
              <a:gd name="connsiteX12" fmla="*/ 0 w 2511064"/>
              <a:gd name="connsiteY12" fmla="*/ 2008242 h 2677656"/>
              <a:gd name="connsiteX13" fmla="*/ 0 w 2511064"/>
              <a:gd name="connsiteY13" fmla="*/ 1392381 h 2677656"/>
              <a:gd name="connsiteX14" fmla="*/ 0 w 2511064"/>
              <a:gd name="connsiteY14" fmla="*/ 669414 h 2677656"/>
              <a:gd name="connsiteX15" fmla="*/ 0 w 2511064"/>
              <a:gd name="connsiteY15" fmla="*/ 0 h 2677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11064" h="2677656" extrusionOk="0">
                <a:moveTo>
                  <a:pt x="0" y="0"/>
                </a:moveTo>
                <a:cubicBezTo>
                  <a:pt x="327254" y="22399"/>
                  <a:pt x="413105" y="8328"/>
                  <a:pt x="677987" y="0"/>
                </a:cubicBezTo>
                <a:cubicBezTo>
                  <a:pt x="942869" y="-8328"/>
                  <a:pt x="1183672" y="10521"/>
                  <a:pt x="1355975" y="0"/>
                </a:cubicBezTo>
                <a:cubicBezTo>
                  <a:pt x="1528278" y="-10521"/>
                  <a:pt x="2032000" y="-42517"/>
                  <a:pt x="2511064" y="0"/>
                </a:cubicBezTo>
                <a:cubicBezTo>
                  <a:pt x="2506242" y="223101"/>
                  <a:pt x="2512378" y="510301"/>
                  <a:pt x="2511064" y="642637"/>
                </a:cubicBezTo>
                <a:cubicBezTo>
                  <a:pt x="2509750" y="774973"/>
                  <a:pt x="2513616" y="1075504"/>
                  <a:pt x="2511064" y="1285275"/>
                </a:cubicBezTo>
                <a:cubicBezTo>
                  <a:pt x="2508512" y="1495046"/>
                  <a:pt x="2544026" y="1731315"/>
                  <a:pt x="2511064" y="1954689"/>
                </a:cubicBezTo>
                <a:cubicBezTo>
                  <a:pt x="2478102" y="2178063"/>
                  <a:pt x="2543037" y="2477651"/>
                  <a:pt x="2511064" y="2677656"/>
                </a:cubicBezTo>
                <a:cubicBezTo>
                  <a:pt x="2293663" y="2691371"/>
                  <a:pt x="2171868" y="2661370"/>
                  <a:pt x="1958630" y="2677656"/>
                </a:cubicBezTo>
                <a:cubicBezTo>
                  <a:pt x="1745392" y="2693942"/>
                  <a:pt x="1682116" y="2657794"/>
                  <a:pt x="1406196" y="2677656"/>
                </a:cubicBezTo>
                <a:cubicBezTo>
                  <a:pt x="1130276" y="2697518"/>
                  <a:pt x="1013528" y="2651256"/>
                  <a:pt x="778430" y="2677656"/>
                </a:cubicBezTo>
                <a:cubicBezTo>
                  <a:pt x="543332" y="2704056"/>
                  <a:pt x="317198" y="2715924"/>
                  <a:pt x="0" y="2677656"/>
                </a:cubicBezTo>
                <a:cubicBezTo>
                  <a:pt x="23753" y="2396468"/>
                  <a:pt x="-27963" y="2342560"/>
                  <a:pt x="0" y="2008242"/>
                </a:cubicBezTo>
                <a:cubicBezTo>
                  <a:pt x="27963" y="1673924"/>
                  <a:pt x="-23808" y="1619042"/>
                  <a:pt x="0" y="1392381"/>
                </a:cubicBezTo>
                <a:cubicBezTo>
                  <a:pt x="23808" y="1165720"/>
                  <a:pt x="19740" y="1017693"/>
                  <a:pt x="0" y="669414"/>
                </a:cubicBezTo>
                <a:cubicBezTo>
                  <a:pt x="-19740" y="321135"/>
                  <a:pt x="-26190" y="170074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09651708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  <a:ea typeface="+mn-lt"/>
                <a:cs typeface="+mn-lt"/>
              </a:rPr>
              <a:t>English: This term we will be looking at the texts; Cave Baby, The Odd Egg and Lost and Found. Children will be making guidebooks, writing letters, posters, a set of instructions and a narrative retelling. Children will be heard read 3 times a week in a small reading group and books will be changed once a week (Thursday/ Friday) Children are invited to pick a library book  as often as they wish.</a:t>
            </a:r>
            <a:endParaRPr lang="en-US" sz="1200">
              <a:latin typeface="Comic Sans M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E40D4A-A876-235E-9CC3-F609DB74BB0C}"/>
              </a:ext>
            </a:extLst>
          </p:cNvPr>
          <p:cNvSpPr txBox="1"/>
          <p:nvPr/>
        </p:nvSpPr>
        <p:spPr>
          <a:xfrm>
            <a:off x="9012263" y="436536"/>
            <a:ext cx="2743200" cy="1569660"/>
          </a:xfrm>
          <a:custGeom>
            <a:avLst/>
            <a:gdLst>
              <a:gd name="connsiteX0" fmla="*/ 0 w 2743200"/>
              <a:gd name="connsiteY0" fmla="*/ 0 h 1569660"/>
              <a:gd name="connsiteX1" fmla="*/ 603504 w 2743200"/>
              <a:gd name="connsiteY1" fmla="*/ 0 h 1569660"/>
              <a:gd name="connsiteX2" fmla="*/ 1207008 w 2743200"/>
              <a:gd name="connsiteY2" fmla="*/ 0 h 1569660"/>
              <a:gd name="connsiteX3" fmla="*/ 1673352 w 2743200"/>
              <a:gd name="connsiteY3" fmla="*/ 0 h 1569660"/>
              <a:gd name="connsiteX4" fmla="*/ 2139696 w 2743200"/>
              <a:gd name="connsiteY4" fmla="*/ 0 h 1569660"/>
              <a:gd name="connsiteX5" fmla="*/ 2743200 w 2743200"/>
              <a:gd name="connsiteY5" fmla="*/ 0 h 1569660"/>
              <a:gd name="connsiteX6" fmla="*/ 2743200 w 2743200"/>
              <a:gd name="connsiteY6" fmla="*/ 538917 h 1569660"/>
              <a:gd name="connsiteX7" fmla="*/ 2743200 w 2743200"/>
              <a:gd name="connsiteY7" fmla="*/ 1093530 h 1569660"/>
              <a:gd name="connsiteX8" fmla="*/ 2743200 w 2743200"/>
              <a:gd name="connsiteY8" fmla="*/ 1569660 h 1569660"/>
              <a:gd name="connsiteX9" fmla="*/ 2221992 w 2743200"/>
              <a:gd name="connsiteY9" fmla="*/ 1569660 h 1569660"/>
              <a:gd name="connsiteX10" fmla="*/ 1618488 w 2743200"/>
              <a:gd name="connsiteY10" fmla="*/ 1569660 h 1569660"/>
              <a:gd name="connsiteX11" fmla="*/ 1014984 w 2743200"/>
              <a:gd name="connsiteY11" fmla="*/ 1569660 h 1569660"/>
              <a:gd name="connsiteX12" fmla="*/ 0 w 2743200"/>
              <a:gd name="connsiteY12" fmla="*/ 1569660 h 1569660"/>
              <a:gd name="connsiteX13" fmla="*/ 0 w 2743200"/>
              <a:gd name="connsiteY13" fmla="*/ 1046440 h 1569660"/>
              <a:gd name="connsiteX14" fmla="*/ 0 w 2743200"/>
              <a:gd name="connsiteY14" fmla="*/ 491827 h 1569660"/>
              <a:gd name="connsiteX15" fmla="*/ 0 w 2743200"/>
              <a:gd name="connsiteY15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743200" h="1569660" extrusionOk="0">
                <a:moveTo>
                  <a:pt x="0" y="0"/>
                </a:moveTo>
                <a:cubicBezTo>
                  <a:pt x="265928" y="-12264"/>
                  <a:pt x="445721" y="39471"/>
                  <a:pt x="603504" y="0"/>
                </a:cubicBezTo>
                <a:cubicBezTo>
                  <a:pt x="761287" y="-39471"/>
                  <a:pt x="1063933" y="64183"/>
                  <a:pt x="1207008" y="0"/>
                </a:cubicBezTo>
                <a:cubicBezTo>
                  <a:pt x="1350083" y="-64183"/>
                  <a:pt x="1571467" y="17777"/>
                  <a:pt x="1673352" y="0"/>
                </a:cubicBezTo>
                <a:cubicBezTo>
                  <a:pt x="1775237" y="-17777"/>
                  <a:pt x="1939593" y="36464"/>
                  <a:pt x="2139696" y="0"/>
                </a:cubicBezTo>
                <a:cubicBezTo>
                  <a:pt x="2339799" y="-36464"/>
                  <a:pt x="2541703" y="27805"/>
                  <a:pt x="2743200" y="0"/>
                </a:cubicBezTo>
                <a:cubicBezTo>
                  <a:pt x="2747113" y="136395"/>
                  <a:pt x="2724847" y="425671"/>
                  <a:pt x="2743200" y="538917"/>
                </a:cubicBezTo>
                <a:cubicBezTo>
                  <a:pt x="2761553" y="652163"/>
                  <a:pt x="2706743" y="934781"/>
                  <a:pt x="2743200" y="1093530"/>
                </a:cubicBezTo>
                <a:cubicBezTo>
                  <a:pt x="2779657" y="1252279"/>
                  <a:pt x="2724750" y="1346922"/>
                  <a:pt x="2743200" y="1569660"/>
                </a:cubicBezTo>
                <a:cubicBezTo>
                  <a:pt x="2590097" y="1572550"/>
                  <a:pt x="2334897" y="1528530"/>
                  <a:pt x="2221992" y="1569660"/>
                </a:cubicBezTo>
                <a:cubicBezTo>
                  <a:pt x="2109087" y="1610790"/>
                  <a:pt x="1739598" y="1519651"/>
                  <a:pt x="1618488" y="1569660"/>
                </a:cubicBezTo>
                <a:cubicBezTo>
                  <a:pt x="1497378" y="1619669"/>
                  <a:pt x="1266800" y="1521842"/>
                  <a:pt x="1014984" y="1569660"/>
                </a:cubicBezTo>
                <a:cubicBezTo>
                  <a:pt x="763168" y="1617478"/>
                  <a:pt x="345374" y="1474055"/>
                  <a:pt x="0" y="1569660"/>
                </a:cubicBezTo>
                <a:cubicBezTo>
                  <a:pt x="-17509" y="1334916"/>
                  <a:pt x="57501" y="1215267"/>
                  <a:pt x="0" y="1046440"/>
                </a:cubicBezTo>
                <a:cubicBezTo>
                  <a:pt x="-57501" y="877613"/>
                  <a:pt x="47764" y="667076"/>
                  <a:pt x="0" y="491827"/>
                </a:cubicBezTo>
                <a:cubicBezTo>
                  <a:pt x="-47764" y="316578"/>
                  <a:pt x="8646" y="174116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412319401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 err="1">
                <a:latin typeface="Comic Sans MS"/>
              </a:rPr>
              <a:t>Maths</a:t>
            </a:r>
            <a:r>
              <a:rPr lang="en-US" sz="1200" dirty="0">
                <a:latin typeface="Comic Sans MS"/>
              </a:rPr>
              <a:t>: Year 1 and 2 will be learning to identify and count to 20, find one more and one less, use number line sand</a:t>
            </a:r>
            <a:r>
              <a:rPr lang="en-US" sz="1200" dirty="0">
                <a:latin typeface="Comic Sans MS"/>
                <a:ea typeface="+mn-lt"/>
                <a:cs typeface="+mn-lt"/>
              </a:rPr>
              <a:t> compare numbers. Children will be adding and subtracting numbers up to 20 including 3 single digits and doubling. </a:t>
            </a:r>
            <a:endParaRPr lang="en-US" sz="1200" dirty="0">
              <a:latin typeface="Comic Sans M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FE499F-F712-EF5D-E9CD-7074B7436139}"/>
              </a:ext>
            </a:extLst>
          </p:cNvPr>
          <p:cNvSpPr txBox="1"/>
          <p:nvPr/>
        </p:nvSpPr>
        <p:spPr>
          <a:xfrm>
            <a:off x="7241683" y="3197618"/>
            <a:ext cx="3505199" cy="461665"/>
          </a:xfrm>
          <a:custGeom>
            <a:avLst/>
            <a:gdLst>
              <a:gd name="connsiteX0" fmla="*/ 0 w 3505199"/>
              <a:gd name="connsiteY0" fmla="*/ 0 h 461665"/>
              <a:gd name="connsiteX1" fmla="*/ 3505199 w 3505199"/>
              <a:gd name="connsiteY1" fmla="*/ 0 h 461665"/>
              <a:gd name="connsiteX2" fmla="*/ 3505199 w 3505199"/>
              <a:gd name="connsiteY2" fmla="*/ 461665 h 461665"/>
              <a:gd name="connsiteX3" fmla="*/ 0 w 3505199"/>
              <a:gd name="connsiteY3" fmla="*/ 461665 h 461665"/>
              <a:gd name="connsiteX4" fmla="*/ 0 w 3505199"/>
              <a:gd name="connsiteY4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05199" h="461665" extrusionOk="0">
                <a:moveTo>
                  <a:pt x="0" y="0"/>
                </a:moveTo>
                <a:cubicBezTo>
                  <a:pt x="497246" y="14652"/>
                  <a:pt x="3130078" y="92045"/>
                  <a:pt x="3505199" y="0"/>
                </a:cubicBezTo>
                <a:cubicBezTo>
                  <a:pt x="3527005" y="115943"/>
                  <a:pt x="3483595" y="244447"/>
                  <a:pt x="3505199" y="461665"/>
                </a:cubicBezTo>
                <a:cubicBezTo>
                  <a:pt x="2715147" y="334430"/>
                  <a:pt x="714505" y="521783"/>
                  <a:pt x="0" y="461665"/>
                </a:cubicBezTo>
                <a:cubicBezTo>
                  <a:pt x="10947" y="401339"/>
                  <a:pt x="29140" y="145096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827333458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omic Sans MS"/>
              </a:rPr>
              <a:t>R.E We will be talking about belonging and baptism.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5923F6-87C6-2857-A7FA-FB43F62EED8A}"/>
              </a:ext>
            </a:extLst>
          </p:cNvPr>
          <p:cNvSpPr txBox="1"/>
          <p:nvPr/>
        </p:nvSpPr>
        <p:spPr>
          <a:xfrm>
            <a:off x="535015" y="5912245"/>
            <a:ext cx="2743200" cy="830997"/>
          </a:xfrm>
          <a:custGeom>
            <a:avLst/>
            <a:gdLst>
              <a:gd name="connsiteX0" fmla="*/ 0 w 2743200"/>
              <a:gd name="connsiteY0" fmla="*/ 0 h 830997"/>
              <a:gd name="connsiteX1" fmla="*/ 2743200 w 2743200"/>
              <a:gd name="connsiteY1" fmla="*/ 0 h 830997"/>
              <a:gd name="connsiteX2" fmla="*/ 2743200 w 2743200"/>
              <a:gd name="connsiteY2" fmla="*/ 830997 h 830997"/>
              <a:gd name="connsiteX3" fmla="*/ 0 w 2743200"/>
              <a:gd name="connsiteY3" fmla="*/ 830997 h 830997"/>
              <a:gd name="connsiteX4" fmla="*/ 0 w 2743200"/>
              <a:gd name="connsiteY4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43200" h="830997" extrusionOk="0">
                <a:moveTo>
                  <a:pt x="0" y="0"/>
                </a:moveTo>
                <a:cubicBezTo>
                  <a:pt x="416287" y="-159387"/>
                  <a:pt x="2282310" y="148095"/>
                  <a:pt x="2743200" y="0"/>
                </a:cubicBezTo>
                <a:cubicBezTo>
                  <a:pt x="2680891" y="409631"/>
                  <a:pt x="2673532" y="542940"/>
                  <a:pt x="2743200" y="830997"/>
                </a:cubicBezTo>
                <a:cubicBezTo>
                  <a:pt x="1980069" y="679833"/>
                  <a:pt x="1264900" y="816987"/>
                  <a:pt x="0" y="830997"/>
                </a:cubicBezTo>
                <a:cubicBezTo>
                  <a:pt x="38251" y="688195"/>
                  <a:pt x="70551" y="239007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66298993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omic Sans MS"/>
              </a:rPr>
              <a:t>Art: In Art we will be investigating animal patterns and creating our own prints experimenting with media.</a:t>
            </a:r>
            <a:endParaRPr lang="en-GB" sz="1200" dirty="0">
              <a:latin typeface="Comic Sans M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EC304E-6A6D-23C7-6E96-A978BDF15211}"/>
              </a:ext>
            </a:extLst>
          </p:cNvPr>
          <p:cNvSpPr txBox="1"/>
          <p:nvPr/>
        </p:nvSpPr>
        <p:spPr>
          <a:xfrm>
            <a:off x="9141059" y="4701799"/>
            <a:ext cx="2743200" cy="830997"/>
          </a:xfrm>
          <a:custGeom>
            <a:avLst/>
            <a:gdLst>
              <a:gd name="connsiteX0" fmla="*/ 0 w 2743200"/>
              <a:gd name="connsiteY0" fmla="*/ 0 h 830997"/>
              <a:gd name="connsiteX1" fmla="*/ 740664 w 2743200"/>
              <a:gd name="connsiteY1" fmla="*/ 0 h 830997"/>
              <a:gd name="connsiteX2" fmla="*/ 1453896 w 2743200"/>
              <a:gd name="connsiteY2" fmla="*/ 0 h 830997"/>
              <a:gd name="connsiteX3" fmla="*/ 2057400 w 2743200"/>
              <a:gd name="connsiteY3" fmla="*/ 0 h 830997"/>
              <a:gd name="connsiteX4" fmla="*/ 2743200 w 2743200"/>
              <a:gd name="connsiteY4" fmla="*/ 0 h 830997"/>
              <a:gd name="connsiteX5" fmla="*/ 2743200 w 2743200"/>
              <a:gd name="connsiteY5" fmla="*/ 398879 h 830997"/>
              <a:gd name="connsiteX6" fmla="*/ 2743200 w 2743200"/>
              <a:gd name="connsiteY6" fmla="*/ 830997 h 830997"/>
              <a:gd name="connsiteX7" fmla="*/ 2002536 w 2743200"/>
              <a:gd name="connsiteY7" fmla="*/ 830997 h 830997"/>
              <a:gd name="connsiteX8" fmla="*/ 1261872 w 2743200"/>
              <a:gd name="connsiteY8" fmla="*/ 830997 h 830997"/>
              <a:gd name="connsiteX9" fmla="*/ 630936 w 2743200"/>
              <a:gd name="connsiteY9" fmla="*/ 830997 h 830997"/>
              <a:gd name="connsiteX10" fmla="*/ 0 w 2743200"/>
              <a:gd name="connsiteY10" fmla="*/ 830997 h 830997"/>
              <a:gd name="connsiteX11" fmla="*/ 0 w 2743200"/>
              <a:gd name="connsiteY11" fmla="*/ 415499 h 830997"/>
              <a:gd name="connsiteX12" fmla="*/ 0 w 2743200"/>
              <a:gd name="connsiteY12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43200" h="830997" extrusionOk="0">
                <a:moveTo>
                  <a:pt x="0" y="0"/>
                </a:moveTo>
                <a:cubicBezTo>
                  <a:pt x="302241" y="-1105"/>
                  <a:pt x="495935" y="-8939"/>
                  <a:pt x="740664" y="0"/>
                </a:cubicBezTo>
                <a:cubicBezTo>
                  <a:pt x="985393" y="8939"/>
                  <a:pt x="1193477" y="-21429"/>
                  <a:pt x="1453896" y="0"/>
                </a:cubicBezTo>
                <a:cubicBezTo>
                  <a:pt x="1714315" y="21429"/>
                  <a:pt x="1773484" y="-23679"/>
                  <a:pt x="2057400" y="0"/>
                </a:cubicBezTo>
                <a:cubicBezTo>
                  <a:pt x="2341316" y="23679"/>
                  <a:pt x="2549691" y="7964"/>
                  <a:pt x="2743200" y="0"/>
                </a:cubicBezTo>
                <a:cubicBezTo>
                  <a:pt x="2746001" y="162551"/>
                  <a:pt x="2732736" y="308390"/>
                  <a:pt x="2743200" y="398879"/>
                </a:cubicBezTo>
                <a:cubicBezTo>
                  <a:pt x="2753664" y="489368"/>
                  <a:pt x="2723618" y="730335"/>
                  <a:pt x="2743200" y="830997"/>
                </a:cubicBezTo>
                <a:cubicBezTo>
                  <a:pt x="2572907" y="853118"/>
                  <a:pt x="2370962" y="833388"/>
                  <a:pt x="2002536" y="830997"/>
                </a:cubicBezTo>
                <a:cubicBezTo>
                  <a:pt x="1634110" y="828606"/>
                  <a:pt x="1505684" y="800322"/>
                  <a:pt x="1261872" y="830997"/>
                </a:cubicBezTo>
                <a:cubicBezTo>
                  <a:pt x="1018060" y="861672"/>
                  <a:pt x="929704" y="851404"/>
                  <a:pt x="630936" y="830997"/>
                </a:cubicBezTo>
                <a:cubicBezTo>
                  <a:pt x="332168" y="810590"/>
                  <a:pt x="190619" y="812534"/>
                  <a:pt x="0" y="830997"/>
                </a:cubicBezTo>
                <a:cubicBezTo>
                  <a:pt x="5960" y="696362"/>
                  <a:pt x="19503" y="532584"/>
                  <a:pt x="0" y="415499"/>
                </a:cubicBezTo>
                <a:cubicBezTo>
                  <a:pt x="-19503" y="298414"/>
                  <a:pt x="18427" y="12570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3612412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omic Sans MS"/>
              </a:rPr>
              <a:t>Science: In Science we will be investigating different types of animals and which group they belong to. </a:t>
            </a:r>
            <a:endParaRPr lang="en-GB" sz="1200" dirty="0">
              <a:latin typeface="Comic Sans M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20DF80-80AA-596A-E538-341B5E5E977A}"/>
              </a:ext>
            </a:extLst>
          </p:cNvPr>
          <p:cNvSpPr txBox="1"/>
          <p:nvPr/>
        </p:nvSpPr>
        <p:spPr>
          <a:xfrm>
            <a:off x="4892298" y="4338531"/>
            <a:ext cx="2743200" cy="1015663"/>
          </a:xfrm>
          <a:custGeom>
            <a:avLst/>
            <a:gdLst>
              <a:gd name="connsiteX0" fmla="*/ 0 w 2743200"/>
              <a:gd name="connsiteY0" fmla="*/ 0 h 1015663"/>
              <a:gd name="connsiteX1" fmla="*/ 658368 w 2743200"/>
              <a:gd name="connsiteY1" fmla="*/ 0 h 1015663"/>
              <a:gd name="connsiteX2" fmla="*/ 1316736 w 2743200"/>
              <a:gd name="connsiteY2" fmla="*/ 0 h 1015663"/>
              <a:gd name="connsiteX3" fmla="*/ 2057400 w 2743200"/>
              <a:gd name="connsiteY3" fmla="*/ 0 h 1015663"/>
              <a:gd name="connsiteX4" fmla="*/ 2743200 w 2743200"/>
              <a:gd name="connsiteY4" fmla="*/ 0 h 1015663"/>
              <a:gd name="connsiteX5" fmla="*/ 2743200 w 2743200"/>
              <a:gd name="connsiteY5" fmla="*/ 507832 h 1015663"/>
              <a:gd name="connsiteX6" fmla="*/ 2743200 w 2743200"/>
              <a:gd name="connsiteY6" fmla="*/ 1015663 h 1015663"/>
              <a:gd name="connsiteX7" fmla="*/ 2112264 w 2743200"/>
              <a:gd name="connsiteY7" fmla="*/ 1015663 h 1015663"/>
              <a:gd name="connsiteX8" fmla="*/ 1426464 w 2743200"/>
              <a:gd name="connsiteY8" fmla="*/ 1015663 h 1015663"/>
              <a:gd name="connsiteX9" fmla="*/ 795528 w 2743200"/>
              <a:gd name="connsiteY9" fmla="*/ 1015663 h 1015663"/>
              <a:gd name="connsiteX10" fmla="*/ 0 w 2743200"/>
              <a:gd name="connsiteY10" fmla="*/ 1015663 h 1015663"/>
              <a:gd name="connsiteX11" fmla="*/ 0 w 2743200"/>
              <a:gd name="connsiteY11" fmla="*/ 528145 h 1015663"/>
              <a:gd name="connsiteX12" fmla="*/ 0 w 2743200"/>
              <a:gd name="connsiteY12" fmla="*/ 0 h 1015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43200" h="1015663" extrusionOk="0">
                <a:moveTo>
                  <a:pt x="0" y="0"/>
                </a:moveTo>
                <a:cubicBezTo>
                  <a:pt x="322416" y="20424"/>
                  <a:pt x="339000" y="5508"/>
                  <a:pt x="658368" y="0"/>
                </a:cubicBezTo>
                <a:cubicBezTo>
                  <a:pt x="977736" y="-5508"/>
                  <a:pt x="1058431" y="-14645"/>
                  <a:pt x="1316736" y="0"/>
                </a:cubicBezTo>
                <a:cubicBezTo>
                  <a:pt x="1575041" y="14645"/>
                  <a:pt x="1835408" y="33262"/>
                  <a:pt x="2057400" y="0"/>
                </a:cubicBezTo>
                <a:cubicBezTo>
                  <a:pt x="2279392" y="-33262"/>
                  <a:pt x="2575974" y="13726"/>
                  <a:pt x="2743200" y="0"/>
                </a:cubicBezTo>
                <a:cubicBezTo>
                  <a:pt x="2756326" y="122021"/>
                  <a:pt x="2750102" y="280590"/>
                  <a:pt x="2743200" y="507832"/>
                </a:cubicBezTo>
                <a:cubicBezTo>
                  <a:pt x="2736298" y="735074"/>
                  <a:pt x="2764205" y="775699"/>
                  <a:pt x="2743200" y="1015663"/>
                </a:cubicBezTo>
                <a:cubicBezTo>
                  <a:pt x="2497385" y="1003539"/>
                  <a:pt x="2241738" y="1037750"/>
                  <a:pt x="2112264" y="1015663"/>
                </a:cubicBezTo>
                <a:cubicBezTo>
                  <a:pt x="1982790" y="993576"/>
                  <a:pt x="1651932" y="997562"/>
                  <a:pt x="1426464" y="1015663"/>
                </a:cubicBezTo>
                <a:cubicBezTo>
                  <a:pt x="1200996" y="1033764"/>
                  <a:pt x="1043320" y="1000662"/>
                  <a:pt x="795528" y="1015663"/>
                </a:cubicBezTo>
                <a:cubicBezTo>
                  <a:pt x="547736" y="1030664"/>
                  <a:pt x="232349" y="1028625"/>
                  <a:pt x="0" y="1015663"/>
                </a:cubicBezTo>
                <a:cubicBezTo>
                  <a:pt x="2379" y="879559"/>
                  <a:pt x="3276" y="752577"/>
                  <a:pt x="0" y="528145"/>
                </a:cubicBezTo>
                <a:cubicBezTo>
                  <a:pt x="-3276" y="303713"/>
                  <a:pt x="-2784" y="17097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338242001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omic Sans MS"/>
              </a:rPr>
              <a:t>In Geography we are using maps/ globes to identify cold places around the world and habitats. We will also learn about the explorer Shakleton. </a:t>
            </a:r>
            <a:endParaRPr lang="en-GB" sz="1200" dirty="0">
              <a:latin typeface="Comic Sans M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93E81E-6316-EC0B-612C-89701D98F623}"/>
              </a:ext>
            </a:extLst>
          </p:cNvPr>
          <p:cNvSpPr txBox="1"/>
          <p:nvPr/>
        </p:nvSpPr>
        <p:spPr>
          <a:xfrm>
            <a:off x="4944857" y="436400"/>
            <a:ext cx="3367616" cy="1754326"/>
          </a:xfrm>
          <a:custGeom>
            <a:avLst/>
            <a:gdLst>
              <a:gd name="connsiteX0" fmla="*/ 0 w 3367616"/>
              <a:gd name="connsiteY0" fmla="*/ 0 h 1754326"/>
              <a:gd name="connsiteX1" fmla="*/ 3367616 w 3367616"/>
              <a:gd name="connsiteY1" fmla="*/ 0 h 1754326"/>
              <a:gd name="connsiteX2" fmla="*/ 3367616 w 3367616"/>
              <a:gd name="connsiteY2" fmla="*/ 1754326 h 1754326"/>
              <a:gd name="connsiteX3" fmla="*/ 0 w 3367616"/>
              <a:gd name="connsiteY3" fmla="*/ 1754326 h 1754326"/>
              <a:gd name="connsiteX4" fmla="*/ 0 w 3367616"/>
              <a:gd name="connsiteY4" fmla="*/ 0 h 1754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67616" h="1754326" extrusionOk="0">
                <a:moveTo>
                  <a:pt x="0" y="0"/>
                </a:moveTo>
                <a:cubicBezTo>
                  <a:pt x="1618448" y="-113254"/>
                  <a:pt x="2384800" y="102601"/>
                  <a:pt x="3367616" y="0"/>
                </a:cubicBezTo>
                <a:cubicBezTo>
                  <a:pt x="3361751" y="524664"/>
                  <a:pt x="3371447" y="1194593"/>
                  <a:pt x="3367616" y="1754326"/>
                </a:cubicBezTo>
                <a:cubicBezTo>
                  <a:pt x="1886967" y="1810136"/>
                  <a:pt x="767224" y="1923284"/>
                  <a:pt x="0" y="1754326"/>
                </a:cubicBezTo>
                <a:cubicBezTo>
                  <a:pt x="-61529" y="1062164"/>
                  <a:pt x="-16713" y="495242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49921161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b="1" dirty="0">
                <a:latin typeface="Comic Sans MS"/>
              </a:rPr>
              <a:t>Hello and welcome back from Mrs Francis, Mrs Booth and Mrs Jackson. We hope you have had a lovely summer and are ready for the   term ahead. We certainly are!! We have been busy giving the classroom a small makeover and can't wait to see all </a:t>
            </a:r>
            <a:r>
              <a:rPr lang="en-GB" sz="1200" b="1">
                <a:latin typeface="Comic Sans MS"/>
              </a:rPr>
              <a:t>the children's smiling faces. Take a look</a:t>
            </a:r>
            <a:r>
              <a:rPr lang="en-GB" sz="1200" b="1" dirty="0">
                <a:latin typeface="Comic Sans MS"/>
              </a:rPr>
              <a:t> at what your child will be studying this half  term.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F5C4F1-1103-8B26-FF86-C5C99D90453A}"/>
              </a:ext>
            </a:extLst>
          </p:cNvPr>
          <p:cNvSpPr txBox="1"/>
          <p:nvPr/>
        </p:nvSpPr>
        <p:spPr>
          <a:xfrm>
            <a:off x="254047" y="3097849"/>
            <a:ext cx="2296850" cy="646331"/>
          </a:xfrm>
          <a:custGeom>
            <a:avLst/>
            <a:gdLst>
              <a:gd name="connsiteX0" fmla="*/ 0 w 2296850"/>
              <a:gd name="connsiteY0" fmla="*/ 0 h 646331"/>
              <a:gd name="connsiteX1" fmla="*/ 574213 w 2296850"/>
              <a:gd name="connsiteY1" fmla="*/ 0 h 646331"/>
              <a:gd name="connsiteX2" fmla="*/ 1125457 w 2296850"/>
              <a:gd name="connsiteY2" fmla="*/ 0 h 646331"/>
              <a:gd name="connsiteX3" fmla="*/ 1722638 w 2296850"/>
              <a:gd name="connsiteY3" fmla="*/ 0 h 646331"/>
              <a:gd name="connsiteX4" fmla="*/ 2296850 w 2296850"/>
              <a:gd name="connsiteY4" fmla="*/ 0 h 646331"/>
              <a:gd name="connsiteX5" fmla="*/ 2296850 w 2296850"/>
              <a:gd name="connsiteY5" fmla="*/ 303776 h 646331"/>
              <a:gd name="connsiteX6" fmla="*/ 2296850 w 2296850"/>
              <a:gd name="connsiteY6" fmla="*/ 646331 h 646331"/>
              <a:gd name="connsiteX7" fmla="*/ 1768575 w 2296850"/>
              <a:gd name="connsiteY7" fmla="*/ 646331 h 646331"/>
              <a:gd name="connsiteX8" fmla="*/ 1194362 w 2296850"/>
              <a:gd name="connsiteY8" fmla="*/ 646331 h 646331"/>
              <a:gd name="connsiteX9" fmla="*/ 666087 w 2296850"/>
              <a:gd name="connsiteY9" fmla="*/ 646331 h 646331"/>
              <a:gd name="connsiteX10" fmla="*/ 0 w 2296850"/>
              <a:gd name="connsiteY10" fmla="*/ 646331 h 646331"/>
              <a:gd name="connsiteX11" fmla="*/ 0 w 2296850"/>
              <a:gd name="connsiteY11" fmla="*/ 310239 h 646331"/>
              <a:gd name="connsiteX12" fmla="*/ 0 w 2296850"/>
              <a:gd name="connsiteY12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296850" h="646331" extrusionOk="0">
                <a:moveTo>
                  <a:pt x="0" y="0"/>
                </a:moveTo>
                <a:cubicBezTo>
                  <a:pt x="279381" y="-37766"/>
                  <a:pt x="392826" y="2753"/>
                  <a:pt x="574213" y="0"/>
                </a:cubicBezTo>
                <a:cubicBezTo>
                  <a:pt x="755600" y="-2753"/>
                  <a:pt x="968362" y="50291"/>
                  <a:pt x="1125457" y="0"/>
                </a:cubicBezTo>
                <a:cubicBezTo>
                  <a:pt x="1282552" y="-50291"/>
                  <a:pt x="1555902" y="19011"/>
                  <a:pt x="1722638" y="0"/>
                </a:cubicBezTo>
                <a:cubicBezTo>
                  <a:pt x="1889374" y="-19011"/>
                  <a:pt x="2103796" y="37156"/>
                  <a:pt x="2296850" y="0"/>
                </a:cubicBezTo>
                <a:cubicBezTo>
                  <a:pt x="2308129" y="105229"/>
                  <a:pt x="2277590" y="210797"/>
                  <a:pt x="2296850" y="303776"/>
                </a:cubicBezTo>
                <a:cubicBezTo>
                  <a:pt x="2316110" y="396755"/>
                  <a:pt x="2270644" y="568375"/>
                  <a:pt x="2296850" y="646331"/>
                </a:cubicBezTo>
                <a:cubicBezTo>
                  <a:pt x="2095209" y="686328"/>
                  <a:pt x="1874793" y="629337"/>
                  <a:pt x="1768575" y="646331"/>
                </a:cubicBezTo>
                <a:cubicBezTo>
                  <a:pt x="1662357" y="663325"/>
                  <a:pt x="1443071" y="596124"/>
                  <a:pt x="1194362" y="646331"/>
                </a:cubicBezTo>
                <a:cubicBezTo>
                  <a:pt x="945653" y="696538"/>
                  <a:pt x="773702" y="635728"/>
                  <a:pt x="666087" y="646331"/>
                </a:cubicBezTo>
                <a:cubicBezTo>
                  <a:pt x="558473" y="656934"/>
                  <a:pt x="314784" y="592767"/>
                  <a:pt x="0" y="646331"/>
                </a:cubicBezTo>
                <a:cubicBezTo>
                  <a:pt x="-19964" y="570805"/>
                  <a:pt x="11137" y="419825"/>
                  <a:pt x="0" y="310239"/>
                </a:cubicBezTo>
                <a:cubicBezTo>
                  <a:pt x="-11137" y="200653"/>
                  <a:pt x="24703" y="74096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61288832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Computing - In Computing children will be learning how to keep safe online.</a:t>
            </a:r>
          </a:p>
        </p:txBody>
      </p:sp>
      <p:pic>
        <p:nvPicPr>
          <p:cNvPr id="17" name="Picture 16" descr="Free IPad Cliparts, Download Free IPad Cliparts png images, Free ...">
            <a:extLst>
              <a:ext uri="{FF2B5EF4-FFF2-40B4-BE49-F238E27FC236}">
                <a16:creationId xmlns:a16="http://schemas.microsoft.com/office/drawing/2014/main" id="{DE6FE44D-8FC5-B336-EC4D-F62A34DCCE0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148" t="5068" r="20891" b="6130"/>
          <a:stretch>
            <a:fillRect/>
          </a:stretch>
        </p:blipFill>
        <p:spPr>
          <a:xfrm rot="2220000">
            <a:off x="3276115" y="4405695"/>
            <a:ext cx="713544" cy="10161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8" name="Picture 17" descr="Newborn baby baptism by water with hands of priest 2878413 Vector Art ...">
            <a:extLst>
              <a:ext uri="{FF2B5EF4-FFF2-40B4-BE49-F238E27FC236}">
                <a16:creationId xmlns:a16="http://schemas.microsoft.com/office/drawing/2014/main" id="{F475541F-E942-E4FD-26E6-84199C87E7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06725" y="3200598"/>
            <a:ext cx="675245" cy="640796"/>
          </a:xfrm>
          <a:prstGeom prst="rect">
            <a:avLst/>
          </a:prstGeom>
        </p:spPr>
      </p:pic>
      <p:pic>
        <p:nvPicPr>
          <p:cNvPr id="19" name="Picture 18" descr="Vertebrate animal classification science vocabulary word wall KS1 ...">
            <a:extLst>
              <a:ext uri="{FF2B5EF4-FFF2-40B4-BE49-F238E27FC236}">
                <a16:creationId xmlns:a16="http://schemas.microsoft.com/office/drawing/2014/main" id="{BA883351-8940-B33D-D647-0EA6CB9F90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81073" y="5649159"/>
            <a:ext cx="1606658" cy="10887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" name="Picture 19" descr="Premium Vector | Earth Globe Map Cartoon">
            <a:extLst>
              <a:ext uri="{FF2B5EF4-FFF2-40B4-BE49-F238E27FC236}">
                <a16:creationId xmlns:a16="http://schemas.microsoft.com/office/drawing/2014/main" id="{2FC4CEB2-9F55-4493-B747-7AD5D57ADC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02060" y="4791410"/>
            <a:ext cx="1219201" cy="1128795"/>
          </a:xfrm>
          <a:prstGeom prst="rect">
            <a:avLst/>
          </a:prstGeom>
        </p:spPr>
      </p:pic>
      <p:pic>
        <p:nvPicPr>
          <p:cNvPr id="22" name="Picture 21" descr="Cartoon Arts High Resolution Stock Photography and Images - Alamy">
            <a:extLst>
              <a:ext uri="{FF2B5EF4-FFF2-40B4-BE49-F238E27FC236}">
                <a16:creationId xmlns:a16="http://schemas.microsoft.com/office/drawing/2014/main" id="{E619E449-A4D4-DCB4-1975-CAE23FE4AC3C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3741" r="-2222" b="11842"/>
          <a:stretch>
            <a:fillRect/>
          </a:stretch>
        </p:blipFill>
        <p:spPr>
          <a:xfrm>
            <a:off x="535813" y="4942218"/>
            <a:ext cx="1195592" cy="8276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Picture 22" descr="Cave Baby by Julia Donaldson, Emily Gravett, Paperback | Barnes &amp; Noble®">
            <a:extLst>
              <a:ext uri="{FF2B5EF4-FFF2-40B4-BE49-F238E27FC236}">
                <a16:creationId xmlns:a16="http://schemas.microsoft.com/office/drawing/2014/main" id="{E9383FDA-4CC4-9E73-C423-FA5A3AB723B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51462" y="428625"/>
            <a:ext cx="966263" cy="9842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4" name="Picture 23" descr="The Odd Egg - Scholastic Shop">
            <a:extLst>
              <a:ext uri="{FF2B5EF4-FFF2-40B4-BE49-F238E27FC236}">
                <a16:creationId xmlns:a16="http://schemas.microsoft.com/office/drawing/2014/main" id="{BA2C477C-A043-75B0-0F6C-FCE2B3B23B7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52775" y="1577843"/>
            <a:ext cx="1258887" cy="8368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5" name="Picture 24" descr="Lost and Found - Fort Lee Public Library">
            <a:extLst>
              <a:ext uri="{FF2B5EF4-FFF2-40B4-BE49-F238E27FC236}">
                <a16:creationId xmlns:a16="http://schemas.microsoft.com/office/drawing/2014/main" id="{4CBDACEB-4F03-9716-C6DF-70C11A64C0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01133" y="2461766"/>
            <a:ext cx="1068388" cy="10650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6" name="Picture 25" descr="mathe clipart 10 free Cliparts | Download images on Clipground 2025">
            <a:extLst>
              <a:ext uri="{FF2B5EF4-FFF2-40B4-BE49-F238E27FC236}">
                <a16:creationId xmlns:a16="http://schemas.microsoft.com/office/drawing/2014/main" id="{08D66AC4-13BC-2A78-0A64-FB9D7CA2FFC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38115" y="2328967"/>
            <a:ext cx="1222375" cy="8469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885BB1D-F50E-B4E7-E830-455A90C7C2F6}"/>
              </a:ext>
            </a:extLst>
          </p:cNvPr>
          <p:cNvSpPr txBox="1"/>
          <p:nvPr/>
        </p:nvSpPr>
        <p:spPr>
          <a:xfrm>
            <a:off x="8032749" y="3841749"/>
            <a:ext cx="3571875" cy="646331"/>
          </a:xfrm>
          <a:custGeom>
            <a:avLst/>
            <a:gdLst>
              <a:gd name="connsiteX0" fmla="*/ 0 w 3571875"/>
              <a:gd name="connsiteY0" fmla="*/ 0 h 646331"/>
              <a:gd name="connsiteX1" fmla="*/ 666750 w 3571875"/>
              <a:gd name="connsiteY1" fmla="*/ 0 h 646331"/>
              <a:gd name="connsiteX2" fmla="*/ 1154906 w 3571875"/>
              <a:gd name="connsiteY2" fmla="*/ 0 h 646331"/>
              <a:gd name="connsiteX3" fmla="*/ 1821656 w 3571875"/>
              <a:gd name="connsiteY3" fmla="*/ 0 h 646331"/>
              <a:gd name="connsiteX4" fmla="*/ 2381250 w 3571875"/>
              <a:gd name="connsiteY4" fmla="*/ 0 h 646331"/>
              <a:gd name="connsiteX5" fmla="*/ 3048000 w 3571875"/>
              <a:gd name="connsiteY5" fmla="*/ 0 h 646331"/>
              <a:gd name="connsiteX6" fmla="*/ 3571875 w 3571875"/>
              <a:gd name="connsiteY6" fmla="*/ 0 h 646331"/>
              <a:gd name="connsiteX7" fmla="*/ 3571875 w 3571875"/>
              <a:gd name="connsiteY7" fmla="*/ 646331 h 646331"/>
              <a:gd name="connsiteX8" fmla="*/ 3048000 w 3571875"/>
              <a:gd name="connsiteY8" fmla="*/ 646331 h 646331"/>
              <a:gd name="connsiteX9" fmla="*/ 2381250 w 3571875"/>
              <a:gd name="connsiteY9" fmla="*/ 646331 h 646331"/>
              <a:gd name="connsiteX10" fmla="*/ 1857375 w 3571875"/>
              <a:gd name="connsiteY10" fmla="*/ 646331 h 646331"/>
              <a:gd name="connsiteX11" fmla="*/ 1369219 w 3571875"/>
              <a:gd name="connsiteY11" fmla="*/ 646331 h 646331"/>
              <a:gd name="connsiteX12" fmla="*/ 738188 w 3571875"/>
              <a:gd name="connsiteY12" fmla="*/ 646331 h 646331"/>
              <a:gd name="connsiteX13" fmla="*/ 0 w 3571875"/>
              <a:gd name="connsiteY13" fmla="*/ 646331 h 646331"/>
              <a:gd name="connsiteX14" fmla="*/ 0 w 3571875"/>
              <a:gd name="connsiteY14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571875" h="646331" extrusionOk="0">
                <a:moveTo>
                  <a:pt x="0" y="0"/>
                </a:moveTo>
                <a:cubicBezTo>
                  <a:pt x="254881" y="29533"/>
                  <a:pt x="511802" y="-32310"/>
                  <a:pt x="666750" y="0"/>
                </a:cubicBezTo>
                <a:cubicBezTo>
                  <a:pt x="821698" y="32310"/>
                  <a:pt x="975494" y="23207"/>
                  <a:pt x="1154906" y="0"/>
                </a:cubicBezTo>
                <a:cubicBezTo>
                  <a:pt x="1334318" y="-23207"/>
                  <a:pt x="1504652" y="-20997"/>
                  <a:pt x="1821656" y="0"/>
                </a:cubicBezTo>
                <a:cubicBezTo>
                  <a:pt x="2138660" y="20997"/>
                  <a:pt x="2268722" y="25348"/>
                  <a:pt x="2381250" y="0"/>
                </a:cubicBezTo>
                <a:cubicBezTo>
                  <a:pt x="2493778" y="-25348"/>
                  <a:pt x="2836210" y="8362"/>
                  <a:pt x="3048000" y="0"/>
                </a:cubicBezTo>
                <a:cubicBezTo>
                  <a:pt x="3259790" y="-8362"/>
                  <a:pt x="3440854" y="-14004"/>
                  <a:pt x="3571875" y="0"/>
                </a:cubicBezTo>
                <a:cubicBezTo>
                  <a:pt x="3540161" y="143338"/>
                  <a:pt x="3569910" y="393504"/>
                  <a:pt x="3571875" y="646331"/>
                </a:cubicBezTo>
                <a:cubicBezTo>
                  <a:pt x="3349982" y="620711"/>
                  <a:pt x="3245423" y="666406"/>
                  <a:pt x="3048000" y="646331"/>
                </a:cubicBezTo>
                <a:cubicBezTo>
                  <a:pt x="2850578" y="626256"/>
                  <a:pt x="2665977" y="621810"/>
                  <a:pt x="2381250" y="646331"/>
                </a:cubicBezTo>
                <a:cubicBezTo>
                  <a:pt x="2096523" y="670853"/>
                  <a:pt x="2031918" y="650348"/>
                  <a:pt x="1857375" y="646331"/>
                </a:cubicBezTo>
                <a:cubicBezTo>
                  <a:pt x="1682832" y="642314"/>
                  <a:pt x="1489157" y="649646"/>
                  <a:pt x="1369219" y="646331"/>
                </a:cubicBezTo>
                <a:cubicBezTo>
                  <a:pt x="1249281" y="643016"/>
                  <a:pt x="1024490" y="647195"/>
                  <a:pt x="738188" y="646331"/>
                </a:cubicBezTo>
                <a:cubicBezTo>
                  <a:pt x="451886" y="645467"/>
                  <a:pt x="272623" y="641843"/>
                  <a:pt x="0" y="646331"/>
                </a:cubicBezTo>
                <a:cubicBezTo>
                  <a:pt x="-25144" y="378518"/>
                  <a:pt x="10034" y="221808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37328109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P.E will be on a Monday and a Friday taught by Absolute coaches. Please ensure children have the correct PE kit for these days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D846B2-CB58-025B-183A-FC767F805EE7}"/>
              </a:ext>
            </a:extLst>
          </p:cNvPr>
          <p:cNvSpPr txBox="1"/>
          <p:nvPr/>
        </p:nvSpPr>
        <p:spPr>
          <a:xfrm>
            <a:off x="765848" y="4026946"/>
            <a:ext cx="2283063" cy="830997"/>
          </a:xfrm>
          <a:custGeom>
            <a:avLst/>
            <a:gdLst>
              <a:gd name="connsiteX0" fmla="*/ 0 w 2283063"/>
              <a:gd name="connsiteY0" fmla="*/ 0 h 830997"/>
              <a:gd name="connsiteX1" fmla="*/ 547935 w 2283063"/>
              <a:gd name="connsiteY1" fmla="*/ 0 h 830997"/>
              <a:gd name="connsiteX2" fmla="*/ 1141532 w 2283063"/>
              <a:gd name="connsiteY2" fmla="*/ 0 h 830997"/>
              <a:gd name="connsiteX3" fmla="*/ 1689467 w 2283063"/>
              <a:gd name="connsiteY3" fmla="*/ 0 h 830997"/>
              <a:gd name="connsiteX4" fmla="*/ 2283063 w 2283063"/>
              <a:gd name="connsiteY4" fmla="*/ 0 h 830997"/>
              <a:gd name="connsiteX5" fmla="*/ 2283063 w 2283063"/>
              <a:gd name="connsiteY5" fmla="*/ 415499 h 830997"/>
              <a:gd name="connsiteX6" fmla="*/ 2283063 w 2283063"/>
              <a:gd name="connsiteY6" fmla="*/ 830997 h 830997"/>
              <a:gd name="connsiteX7" fmla="*/ 1689467 w 2283063"/>
              <a:gd name="connsiteY7" fmla="*/ 830997 h 830997"/>
              <a:gd name="connsiteX8" fmla="*/ 1095870 w 2283063"/>
              <a:gd name="connsiteY8" fmla="*/ 830997 h 830997"/>
              <a:gd name="connsiteX9" fmla="*/ 593596 w 2283063"/>
              <a:gd name="connsiteY9" fmla="*/ 830997 h 830997"/>
              <a:gd name="connsiteX10" fmla="*/ 0 w 2283063"/>
              <a:gd name="connsiteY10" fmla="*/ 830997 h 830997"/>
              <a:gd name="connsiteX11" fmla="*/ 0 w 2283063"/>
              <a:gd name="connsiteY11" fmla="*/ 432118 h 830997"/>
              <a:gd name="connsiteX12" fmla="*/ 0 w 2283063"/>
              <a:gd name="connsiteY12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283063" h="830997" extrusionOk="0">
                <a:moveTo>
                  <a:pt x="0" y="0"/>
                </a:moveTo>
                <a:cubicBezTo>
                  <a:pt x="149837" y="19744"/>
                  <a:pt x="418859" y="-17549"/>
                  <a:pt x="547935" y="0"/>
                </a:cubicBezTo>
                <a:cubicBezTo>
                  <a:pt x="677012" y="17549"/>
                  <a:pt x="971090" y="-25555"/>
                  <a:pt x="1141532" y="0"/>
                </a:cubicBezTo>
                <a:cubicBezTo>
                  <a:pt x="1311974" y="25555"/>
                  <a:pt x="1568772" y="21100"/>
                  <a:pt x="1689467" y="0"/>
                </a:cubicBezTo>
                <a:cubicBezTo>
                  <a:pt x="1810163" y="-21100"/>
                  <a:pt x="2097555" y="29082"/>
                  <a:pt x="2283063" y="0"/>
                </a:cubicBezTo>
                <a:cubicBezTo>
                  <a:pt x="2282821" y="102352"/>
                  <a:pt x="2288554" y="260822"/>
                  <a:pt x="2283063" y="415499"/>
                </a:cubicBezTo>
                <a:cubicBezTo>
                  <a:pt x="2277572" y="570176"/>
                  <a:pt x="2281742" y="652763"/>
                  <a:pt x="2283063" y="830997"/>
                </a:cubicBezTo>
                <a:cubicBezTo>
                  <a:pt x="2148219" y="856601"/>
                  <a:pt x="1893578" y="851094"/>
                  <a:pt x="1689467" y="830997"/>
                </a:cubicBezTo>
                <a:cubicBezTo>
                  <a:pt x="1485356" y="810900"/>
                  <a:pt x="1344806" y="856259"/>
                  <a:pt x="1095870" y="830997"/>
                </a:cubicBezTo>
                <a:cubicBezTo>
                  <a:pt x="846934" y="805735"/>
                  <a:pt x="792100" y="853722"/>
                  <a:pt x="593596" y="830997"/>
                </a:cubicBezTo>
                <a:cubicBezTo>
                  <a:pt x="395092" y="808272"/>
                  <a:pt x="209958" y="839602"/>
                  <a:pt x="0" y="830997"/>
                </a:cubicBezTo>
                <a:cubicBezTo>
                  <a:pt x="13893" y="726612"/>
                  <a:pt x="-7255" y="581093"/>
                  <a:pt x="0" y="432118"/>
                </a:cubicBezTo>
                <a:cubicBezTo>
                  <a:pt x="7255" y="283143"/>
                  <a:pt x="13825" y="177976"/>
                  <a:pt x="0" y="0"/>
                </a:cubicBezTo>
                <a:close/>
              </a:path>
            </a:pathLst>
          </a:custGeom>
          <a:noFill/>
          <a:ln w="28575">
            <a:solidFill>
              <a:srgbClr val="92D050"/>
            </a:solidFill>
            <a:extLst>
              <a:ext uri="{C807C97D-BFC1-408E-A445-0C87EB9F89A2}">
                <ask:lineSketchStyleProps xmlns:ask="http://schemas.microsoft.com/office/drawing/2018/sketchyshapes" sd="3938306476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Music: </a:t>
            </a:r>
            <a:r>
              <a:rPr lang="en-GB" sz="1200" dirty="0">
                <a:solidFill>
                  <a:srgbClr val="000000"/>
                </a:solidFill>
                <a:latin typeface="Comic Sans MS"/>
                <a:ea typeface="Calibri"/>
                <a:cs typeface="Calibri"/>
              </a:rPr>
              <a:t> We will be learning to find the beat and answering the question</a:t>
            </a:r>
            <a:r>
              <a:rPr lang="en-GB" sz="1200" dirty="0">
                <a:latin typeface="Comic Sans MS"/>
                <a:ea typeface="Calibri"/>
                <a:cs typeface="Calibri"/>
              </a:rPr>
              <a:t> How can we make friends when we sing?</a:t>
            </a:r>
            <a:endParaRPr lang="en-GB" sz="1200" dirty="0">
              <a:solidFill>
                <a:srgbClr val="FFFFFF"/>
              </a:solidFill>
              <a:latin typeface="Comic Sans MS"/>
              <a:ea typeface="Calibri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37AC3-29FA-8B32-E388-8DB501ABEDD7}"/>
              </a:ext>
            </a:extLst>
          </p:cNvPr>
          <p:cNvSpPr txBox="1"/>
          <p:nvPr/>
        </p:nvSpPr>
        <p:spPr>
          <a:xfrm>
            <a:off x="4257084" y="5913232"/>
            <a:ext cx="3645203" cy="830997"/>
          </a:xfrm>
          <a:custGeom>
            <a:avLst/>
            <a:gdLst>
              <a:gd name="connsiteX0" fmla="*/ 0 w 3645203"/>
              <a:gd name="connsiteY0" fmla="*/ 0 h 830997"/>
              <a:gd name="connsiteX1" fmla="*/ 447839 w 3645203"/>
              <a:gd name="connsiteY1" fmla="*/ 0 h 830997"/>
              <a:gd name="connsiteX2" fmla="*/ 1005035 w 3645203"/>
              <a:gd name="connsiteY2" fmla="*/ 0 h 830997"/>
              <a:gd name="connsiteX3" fmla="*/ 1452874 w 3645203"/>
              <a:gd name="connsiteY3" fmla="*/ 0 h 830997"/>
              <a:gd name="connsiteX4" fmla="*/ 2010069 w 3645203"/>
              <a:gd name="connsiteY4" fmla="*/ 0 h 830997"/>
              <a:gd name="connsiteX5" fmla="*/ 2603716 w 3645203"/>
              <a:gd name="connsiteY5" fmla="*/ 0 h 830997"/>
              <a:gd name="connsiteX6" fmla="*/ 3160912 w 3645203"/>
              <a:gd name="connsiteY6" fmla="*/ 0 h 830997"/>
              <a:gd name="connsiteX7" fmla="*/ 3645203 w 3645203"/>
              <a:gd name="connsiteY7" fmla="*/ 0 h 830997"/>
              <a:gd name="connsiteX8" fmla="*/ 3645203 w 3645203"/>
              <a:gd name="connsiteY8" fmla="*/ 407189 h 830997"/>
              <a:gd name="connsiteX9" fmla="*/ 3645203 w 3645203"/>
              <a:gd name="connsiteY9" fmla="*/ 830997 h 830997"/>
              <a:gd name="connsiteX10" fmla="*/ 3233816 w 3645203"/>
              <a:gd name="connsiteY10" fmla="*/ 830997 h 830997"/>
              <a:gd name="connsiteX11" fmla="*/ 2822429 w 3645203"/>
              <a:gd name="connsiteY11" fmla="*/ 830997 h 830997"/>
              <a:gd name="connsiteX12" fmla="*/ 2228781 w 3645203"/>
              <a:gd name="connsiteY12" fmla="*/ 830997 h 830997"/>
              <a:gd name="connsiteX13" fmla="*/ 1817394 w 3645203"/>
              <a:gd name="connsiteY13" fmla="*/ 830997 h 830997"/>
              <a:gd name="connsiteX14" fmla="*/ 1223747 w 3645203"/>
              <a:gd name="connsiteY14" fmla="*/ 830997 h 830997"/>
              <a:gd name="connsiteX15" fmla="*/ 739455 w 3645203"/>
              <a:gd name="connsiteY15" fmla="*/ 830997 h 830997"/>
              <a:gd name="connsiteX16" fmla="*/ 0 w 3645203"/>
              <a:gd name="connsiteY16" fmla="*/ 830997 h 830997"/>
              <a:gd name="connsiteX17" fmla="*/ 0 w 3645203"/>
              <a:gd name="connsiteY17" fmla="*/ 440428 h 830997"/>
              <a:gd name="connsiteX18" fmla="*/ 0 w 3645203"/>
              <a:gd name="connsiteY18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645203" h="830997" extrusionOk="0">
                <a:moveTo>
                  <a:pt x="0" y="0"/>
                </a:moveTo>
                <a:cubicBezTo>
                  <a:pt x="112081" y="-18119"/>
                  <a:pt x="356188" y="28685"/>
                  <a:pt x="447839" y="0"/>
                </a:cubicBezTo>
                <a:cubicBezTo>
                  <a:pt x="539490" y="-28685"/>
                  <a:pt x="817763" y="38962"/>
                  <a:pt x="1005035" y="0"/>
                </a:cubicBezTo>
                <a:cubicBezTo>
                  <a:pt x="1192307" y="-38962"/>
                  <a:pt x="1249609" y="34153"/>
                  <a:pt x="1452874" y="0"/>
                </a:cubicBezTo>
                <a:cubicBezTo>
                  <a:pt x="1656139" y="-34153"/>
                  <a:pt x="1858064" y="34921"/>
                  <a:pt x="2010069" y="0"/>
                </a:cubicBezTo>
                <a:cubicBezTo>
                  <a:pt x="2162074" y="-34921"/>
                  <a:pt x="2345931" y="56956"/>
                  <a:pt x="2603716" y="0"/>
                </a:cubicBezTo>
                <a:cubicBezTo>
                  <a:pt x="2861501" y="-56956"/>
                  <a:pt x="3049329" y="43364"/>
                  <a:pt x="3160912" y="0"/>
                </a:cubicBezTo>
                <a:cubicBezTo>
                  <a:pt x="3272495" y="-43364"/>
                  <a:pt x="3499020" y="57222"/>
                  <a:pt x="3645203" y="0"/>
                </a:cubicBezTo>
                <a:cubicBezTo>
                  <a:pt x="3666574" y="117437"/>
                  <a:pt x="3619675" y="261027"/>
                  <a:pt x="3645203" y="407189"/>
                </a:cubicBezTo>
                <a:cubicBezTo>
                  <a:pt x="3670731" y="553351"/>
                  <a:pt x="3636274" y="633786"/>
                  <a:pt x="3645203" y="830997"/>
                </a:cubicBezTo>
                <a:cubicBezTo>
                  <a:pt x="3510932" y="844631"/>
                  <a:pt x="3380151" y="809056"/>
                  <a:pt x="3233816" y="830997"/>
                </a:cubicBezTo>
                <a:cubicBezTo>
                  <a:pt x="3087481" y="852938"/>
                  <a:pt x="2930006" y="784451"/>
                  <a:pt x="2822429" y="830997"/>
                </a:cubicBezTo>
                <a:cubicBezTo>
                  <a:pt x="2714852" y="877543"/>
                  <a:pt x="2362194" y="802751"/>
                  <a:pt x="2228781" y="830997"/>
                </a:cubicBezTo>
                <a:cubicBezTo>
                  <a:pt x="2095368" y="859243"/>
                  <a:pt x="1970797" y="783530"/>
                  <a:pt x="1817394" y="830997"/>
                </a:cubicBezTo>
                <a:cubicBezTo>
                  <a:pt x="1663991" y="878464"/>
                  <a:pt x="1437468" y="771529"/>
                  <a:pt x="1223747" y="830997"/>
                </a:cubicBezTo>
                <a:cubicBezTo>
                  <a:pt x="1010026" y="890465"/>
                  <a:pt x="891577" y="818866"/>
                  <a:pt x="739455" y="830997"/>
                </a:cubicBezTo>
                <a:cubicBezTo>
                  <a:pt x="587333" y="843128"/>
                  <a:pt x="212308" y="830133"/>
                  <a:pt x="0" y="830997"/>
                </a:cubicBezTo>
                <a:cubicBezTo>
                  <a:pt x="-27077" y="674357"/>
                  <a:pt x="40064" y="624435"/>
                  <a:pt x="0" y="440428"/>
                </a:cubicBezTo>
                <a:cubicBezTo>
                  <a:pt x="-40064" y="256421"/>
                  <a:pt x="49165" y="178567"/>
                  <a:pt x="0" y="0"/>
                </a:cubicBezTo>
                <a:close/>
              </a:path>
            </a:pathLst>
          </a:custGeom>
          <a:noFill/>
          <a:ln w="28575">
            <a:solidFill>
              <a:srgbClr val="4472C4"/>
            </a:solidFill>
            <a:extLst>
              <a:ext uri="{C807C97D-BFC1-408E-A445-0C87EB9F89A2}">
                <ask:lineSketchStyleProps xmlns:ask="http://schemas.microsoft.com/office/drawing/2018/sketchyshapes" sd="3741190731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PSHE: We will be exploring who I am in this world and why I am special?</a:t>
            </a:r>
          </a:p>
          <a:p>
            <a:r>
              <a:rPr lang="en-GB" sz="1200" dirty="0">
                <a:latin typeface="Comic Sans MS"/>
              </a:rPr>
              <a:t>How to keep safe</a:t>
            </a:r>
          </a:p>
          <a:p>
            <a:r>
              <a:rPr lang="en-GB" sz="1200" dirty="0">
                <a:latin typeface="Comic Sans MS"/>
              </a:rPr>
              <a:t>Our rights and responsibilities.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368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Fiona Booth</dc:creator>
  <cp:lastModifiedBy>Fiona Booth</cp:lastModifiedBy>
  <cp:revision>290</cp:revision>
  <dcterms:created xsi:type="dcterms:W3CDTF">2025-08-03T16:43:27Z</dcterms:created>
  <dcterms:modified xsi:type="dcterms:W3CDTF">2025-12-07T19:06:11Z</dcterms:modified>
</cp:coreProperties>
</file>