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6E7424-0A13-BE7F-60A4-666849EB0670}" v="149" dt="2026-02-20T13:29:53.9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63" d="100"/>
          <a:sy n="63" d="100"/>
        </p:scale>
        <p:origin x="612"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20/02/2026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20/02/2026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20/02/2026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20/02/2026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20/02/2026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20/02/2026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20/02/2026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2.jpeg"/><Relationship Id="rId7"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pixabay.com/en/faith-pray-prayer-cross-1768602/" TargetMode="Externa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blue and white logo&#10;&#10;AI-generated content may be incorrect.">
            <a:extLst>
              <a:ext uri="{FF2B5EF4-FFF2-40B4-BE49-F238E27FC236}">
                <a16:creationId xmlns:a16="http://schemas.microsoft.com/office/drawing/2014/main" id="{244F7D50-C46C-6A2C-C2C4-F7C60CB96D56}"/>
              </a:ext>
            </a:extLst>
          </p:cNvPr>
          <p:cNvPicPr>
            <a:picLocks noChangeAspect="1"/>
          </p:cNvPicPr>
          <p:nvPr/>
        </p:nvPicPr>
        <p:blipFill>
          <a:blip r:embed="rId2"/>
          <a:stretch>
            <a:fillRect/>
          </a:stretch>
        </p:blipFill>
        <p:spPr>
          <a:xfrm>
            <a:off x="4887652" y="1748102"/>
            <a:ext cx="2362200" cy="2028825"/>
          </a:xfrm>
          <a:prstGeom prst="ellipse">
            <a:avLst/>
          </a:prstGeom>
          <a:ln>
            <a:noFill/>
          </a:ln>
          <a:effectLst>
            <a:softEdge rad="112500"/>
          </a:effectLst>
        </p:spPr>
      </p:pic>
      <p:sp>
        <p:nvSpPr>
          <p:cNvPr id="5" name="TextBox 4">
            <a:extLst>
              <a:ext uri="{FF2B5EF4-FFF2-40B4-BE49-F238E27FC236}">
                <a16:creationId xmlns:a16="http://schemas.microsoft.com/office/drawing/2014/main" id="{9089CA61-D50F-6A4D-E424-240961057402}"/>
              </a:ext>
            </a:extLst>
          </p:cNvPr>
          <p:cNvSpPr txBox="1"/>
          <p:nvPr/>
        </p:nvSpPr>
        <p:spPr>
          <a:xfrm>
            <a:off x="153221" y="360055"/>
            <a:ext cx="3060827" cy="1938992"/>
          </a:xfrm>
          <a:custGeom>
            <a:avLst/>
            <a:gdLst>
              <a:gd name="csX0" fmla="*/ 0 w 3060827"/>
              <a:gd name="csY0" fmla="*/ 0 h 1938992"/>
              <a:gd name="csX1" fmla="*/ 673382 w 3060827"/>
              <a:gd name="csY1" fmla="*/ 0 h 1938992"/>
              <a:gd name="csX2" fmla="*/ 1346764 w 3060827"/>
              <a:gd name="csY2" fmla="*/ 0 h 1938992"/>
              <a:gd name="csX3" fmla="*/ 1958929 w 3060827"/>
              <a:gd name="csY3" fmla="*/ 0 h 1938992"/>
              <a:gd name="csX4" fmla="*/ 3060827 w 3060827"/>
              <a:gd name="csY4" fmla="*/ 0 h 1938992"/>
              <a:gd name="csX5" fmla="*/ 3060827 w 3060827"/>
              <a:gd name="csY5" fmla="*/ 646331 h 1938992"/>
              <a:gd name="csX6" fmla="*/ 3060827 w 3060827"/>
              <a:gd name="csY6" fmla="*/ 1292661 h 1938992"/>
              <a:gd name="csX7" fmla="*/ 3060827 w 3060827"/>
              <a:gd name="csY7" fmla="*/ 1938992 h 1938992"/>
              <a:gd name="csX8" fmla="*/ 2540486 w 3060827"/>
              <a:gd name="csY8" fmla="*/ 1938992 h 1938992"/>
              <a:gd name="csX9" fmla="*/ 2020146 w 3060827"/>
              <a:gd name="csY9" fmla="*/ 1938992 h 1938992"/>
              <a:gd name="csX10" fmla="*/ 1407980 w 3060827"/>
              <a:gd name="csY10" fmla="*/ 1938992 h 1938992"/>
              <a:gd name="csX11" fmla="*/ 857032 w 3060827"/>
              <a:gd name="csY11" fmla="*/ 1938992 h 1938992"/>
              <a:gd name="csX12" fmla="*/ 0 w 3060827"/>
              <a:gd name="csY12" fmla="*/ 1938992 h 1938992"/>
              <a:gd name="csX13" fmla="*/ 0 w 3060827"/>
              <a:gd name="csY13" fmla="*/ 1292661 h 1938992"/>
              <a:gd name="csX14" fmla="*/ 0 w 3060827"/>
              <a:gd name="csY14" fmla="*/ 607551 h 1938992"/>
              <a:gd name="csX15" fmla="*/ 0 w 3060827"/>
              <a:gd name="csY15" fmla="*/ 0 h 193899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3060827" h="1938992" extrusionOk="0">
                <a:moveTo>
                  <a:pt x="0" y="0"/>
                </a:moveTo>
                <a:cubicBezTo>
                  <a:pt x="250782" y="-7331"/>
                  <a:pt x="346102" y="29003"/>
                  <a:pt x="673382" y="0"/>
                </a:cubicBezTo>
                <a:cubicBezTo>
                  <a:pt x="1000662" y="-29003"/>
                  <a:pt x="1192901" y="-21181"/>
                  <a:pt x="1346764" y="0"/>
                </a:cubicBezTo>
                <a:cubicBezTo>
                  <a:pt x="1500627" y="21181"/>
                  <a:pt x="1703939" y="25497"/>
                  <a:pt x="1958929" y="0"/>
                </a:cubicBezTo>
                <a:cubicBezTo>
                  <a:pt x="2213919" y="-25497"/>
                  <a:pt x="2617997" y="-3894"/>
                  <a:pt x="3060827" y="0"/>
                </a:cubicBezTo>
                <a:cubicBezTo>
                  <a:pt x="3069454" y="241587"/>
                  <a:pt x="3065074" y="456596"/>
                  <a:pt x="3060827" y="646331"/>
                </a:cubicBezTo>
                <a:cubicBezTo>
                  <a:pt x="3056580" y="836066"/>
                  <a:pt x="3086052" y="992067"/>
                  <a:pt x="3060827" y="1292661"/>
                </a:cubicBezTo>
                <a:cubicBezTo>
                  <a:pt x="3035603" y="1593255"/>
                  <a:pt x="3028628" y="1748578"/>
                  <a:pt x="3060827" y="1938992"/>
                </a:cubicBezTo>
                <a:cubicBezTo>
                  <a:pt x="2897555" y="1914265"/>
                  <a:pt x="2731795" y="1922783"/>
                  <a:pt x="2540486" y="1938992"/>
                </a:cubicBezTo>
                <a:cubicBezTo>
                  <a:pt x="2349177" y="1955201"/>
                  <a:pt x="2133968" y="1941955"/>
                  <a:pt x="2020146" y="1938992"/>
                </a:cubicBezTo>
                <a:cubicBezTo>
                  <a:pt x="1906324" y="1936029"/>
                  <a:pt x="1637073" y="1910063"/>
                  <a:pt x="1407980" y="1938992"/>
                </a:cubicBezTo>
                <a:cubicBezTo>
                  <a:pt x="1178887" y="1967921"/>
                  <a:pt x="972994" y="1925411"/>
                  <a:pt x="857032" y="1938992"/>
                </a:cubicBezTo>
                <a:cubicBezTo>
                  <a:pt x="741070" y="1952573"/>
                  <a:pt x="207369" y="1911295"/>
                  <a:pt x="0" y="1938992"/>
                </a:cubicBezTo>
                <a:cubicBezTo>
                  <a:pt x="-1321" y="1683814"/>
                  <a:pt x="-10572" y="1600042"/>
                  <a:pt x="0" y="1292661"/>
                </a:cubicBezTo>
                <a:cubicBezTo>
                  <a:pt x="10572" y="985280"/>
                  <a:pt x="26033" y="934611"/>
                  <a:pt x="0" y="607551"/>
                </a:cubicBezTo>
                <a:cubicBezTo>
                  <a:pt x="-26033" y="280491"/>
                  <a:pt x="-18190" y="280912"/>
                  <a:pt x="0" y="0"/>
                </a:cubicBezTo>
                <a:close/>
              </a:path>
            </a:pathLst>
          </a:custGeom>
          <a:noFill/>
          <a:ln w="28575">
            <a:solidFill>
              <a:srgbClr val="00B050"/>
            </a:solidFill>
            <a:extLst>
              <a:ext uri="{C807C97D-BFC1-408E-A445-0C87EB9F89A2}">
                <ask:lineSketchStyleProps xmlns:ask="http://schemas.microsoft.com/office/drawing/2018/sketchyshapes" sd="1096517083">
                  <a:prstGeom prst="rect">
                    <a:avLst/>
                  </a:prstGeom>
                  <ask:type>
                    <ask:lineSketchFreehan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Comic Sans MS" panose="030F0702030302020204" pitchFamily="66" charset="0"/>
              </a:rPr>
              <a:t>English: We will be reading;</a:t>
            </a:r>
          </a:p>
          <a:p>
            <a:r>
              <a:rPr lang="en-GB" sz="1200" b="0" i="0" dirty="0">
                <a:solidFill>
                  <a:srgbClr val="000000"/>
                </a:solidFill>
                <a:effectLst/>
                <a:latin typeface="Comic Sans MS" panose="030F0702030302020204" pitchFamily="66" charset="0"/>
              </a:rPr>
              <a:t>Shackleton’s Journey by  William Gril </a:t>
            </a:r>
            <a:r>
              <a:rPr lang="en-GB" sz="1200" dirty="0">
                <a:solidFill>
                  <a:srgbClr val="000000"/>
                </a:solidFill>
                <a:latin typeface="Comic Sans MS" panose="030F0702030302020204" pitchFamily="66" charset="0"/>
              </a:rPr>
              <a:t>where the children will explore </a:t>
            </a:r>
            <a:r>
              <a:rPr lang="en-GB" sz="1200" b="0" i="0" dirty="0">
                <a:solidFill>
                  <a:srgbClr val="000000"/>
                </a:solidFill>
                <a:effectLst/>
                <a:latin typeface="Comic Sans MS" panose="030F0702030302020204" pitchFamily="66" charset="0"/>
              </a:rPr>
              <a:t>Non-chronological reports,  Retellings, character description and write book reviews. They will also read The Tin Forest by  Helen Ward  and create persuasive posters, information leaflets, postcards and setting descriptions.</a:t>
            </a:r>
            <a:endParaRPr lang="en-GB" sz="1200" dirty="0">
              <a:latin typeface="Comic Sans MS" panose="030F0702030302020204" pitchFamily="66" charset="0"/>
            </a:endParaRPr>
          </a:p>
        </p:txBody>
      </p:sp>
      <p:sp>
        <p:nvSpPr>
          <p:cNvPr id="8" name="TextBox 7">
            <a:extLst>
              <a:ext uri="{FF2B5EF4-FFF2-40B4-BE49-F238E27FC236}">
                <a16:creationId xmlns:a16="http://schemas.microsoft.com/office/drawing/2014/main" id="{ECFE499F-F712-EF5D-E9CD-7074B7436139}"/>
              </a:ext>
            </a:extLst>
          </p:cNvPr>
          <p:cNvSpPr txBox="1"/>
          <p:nvPr/>
        </p:nvSpPr>
        <p:spPr>
          <a:xfrm>
            <a:off x="8486591" y="4720461"/>
            <a:ext cx="3505199" cy="1200329"/>
          </a:xfrm>
          <a:custGeom>
            <a:avLst/>
            <a:gdLst>
              <a:gd name="csX0" fmla="*/ 0 w 3505199"/>
              <a:gd name="csY0" fmla="*/ 0 h 1200329"/>
              <a:gd name="csX1" fmla="*/ 3505199 w 3505199"/>
              <a:gd name="csY1" fmla="*/ 0 h 1200329"/>
              <a:gd name="csX2" fmla="*/ 3505199 w 3505199"/>
              <a:gd name="csY2" fmla="*/ 1200329 h 1200329"/>
              <a:gd name="csX3" fmla="*/ 0 w 3505199"/>
              <a:gd name="csY3" fmla="*/ 1200329 h 1200329"/>
              <a:gd name="csX4" fmla="*/ 0 w 3505199"/>
              <a:gd name="csY4" fmla="*/ 0 h 1200329"/>
            </a:gdLst>
            <a:ahLst/>
            <a:cxnLst>
              <a:cxn ang="0">
                <a:pos x="csX0" y="csY0"/>
              </a:cxn>
              <a:cxn ang="0">
                <a:pos x="csX1" y="csY1"/>
              </a:cxn>
              <a:cxn ang="0">
                <a:pos x="csX2" y="csY2"/>
              </a:cxn>
              <a:cxn ang="0">
                <a:pos x="csX3" y="csY3"/>
              </a:cxn>
              <a:cxn ang="0">
                <a:pos x="csX4" y="csY4"/>
              </a:cxn>
            </a:cxnLst>
            <a:rect l="l" t="t" r="r" b="b"/>
            <a:pathLst>
              <a:path w="3505199" h="1200329" extrusionOk="0">
                <a:moveTo>
                  <a:pt x="0" y="0"/>
                </a:moveTo>
                <a:cubicBezTo>
                  <a:pt x="497246" y="14652"/>
                  <a:pt x="3130078" y="92045"/>
                  <a:pt x="3505199" y="0"/>
                </a:cubicBezTo>
                <a:cubicBezTo>
                  <a:pt x="3410666" y="191041"/>
                  <a:pt x="3400495" y="877042"/>
                  <a:pt x="3505199" y="1200329"/>
                </a:cubicBezTo>
                <a:cubicBezTo>
                  <a:pt x="2715147" y="1073094"/>
                  <a:pt x="714505" y="1260447"/>
                  <a:pt x="0" y="1200329"/>
                </a:cubicBezTo>
                <a:cubicBezTo>
                  <a:pt x="27567" y="991116"/>
                  <a:pt x="-37340" y="171248"/>
                  <a:pt x="0" y="0"/>
                </a:cubicBezTo>
                <a:close/>
              </a:path>
            </a:pathLst>
          </a:custGeom>
          <a:noFill/>
          <a:ln w="28575">
            <a:solidFill>
              <a:srgbClr val="0070C0"/>
            </a:solidFill>
            <a:extLst>
              <a:ext uri="{C807C97D-BFC1-408E-A445-0C87EB9F89A2}">
                <ask:lineSketchStyleProps xmlns:ask="http://schemas.microsoft.com/office/drawing/2018/sketchyshapes" sd="3827333458">
                  <a:prstGeom prst="rect">
                    <a:avLst/>
                  </a:prstGeom>
                  <ask:type>
                    <ask:lineSketchCurve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Comic Sans MS" panose="030F0702030302020204" pitchFamily="66" charset="0"/>
              </a:rPr>
              <a:t>R.E We will be looking at the Easter story in more detail.</a:t>
            </a:r>
          </a:p>
          <a:p>
            <a:r>
              <a:rPr lang="en-US" sz="1200" dirty="0">
                <a:latin typeface="Comic Sans MS" panose="030F0702030302020204" pitchFamily="66" charset="0"/>
              </a:rPr>
              <a:t>Yr3/4 will be investigating whether the cross is a symbol of sadness or joy?</a:t>
            </a:r>
          </a:p>
          <a:p>
            <a:r>
              <a:rPr lang="en-US" sz="1200" dirty="0">
                <a:latin typeface="Comic Sans MS" panose="030F0702030302020204" pitchFamily="66" charset="0"/>
              </a:rPr>
              <a:t>Yr5/6: Will explore who is Jesus and find out what other religions see him as.</a:t>
            </a:r>
          </a:p>
        </p:txBody>
      </p:sp>
      <p:sp>
        <p:nvSpPr>
          <p:cNvPr id="10" name="TextBox 9">
            <a:extLst>
              <a:ext uri="{FF2B5EF4-FFF2-40B4-BE49-F238E27FC236}">
                <a16:creationId xmlns:a16="http://schemas.microsoft.com/office/drawing/2014/main" id="{ACEC304E-6A6D-23C7-6E96-A978BDF15211}"/>
              </a:ext>
            </a:extLst>
          </p:cNvPr>
          <p:cNvSpPr txBox="1"/>
          <p:nvPr/>
        </p:nvSpPr>
        <p:spPr>
          <a:xfrm>
            <a:off x="8739982" y="54060"/>
            <a:ext cx="2743200" cy="1754326"/>
          </a:xfrm>
          <a:custGeom>
            <a:avLst/>
            <a:gdLst>
              <a:gd name="csX0" fmla="*/ 0 w 2743200"/>
              <a:gd name="csY0" fmla="*/ 0 h 1754326"/>
              <a:gd name="csX1" fmla="*/ 740664 w 2743200"/>
              <a:gd name="csY1" fmla="*/ 0 h 1754326"/>
              <a:gd name="csX2" fmla="*/ 1453896 w 2743200"/>
              <a:gd name="csY2" fmla="*/ 0 h 1754326"/>
              <a:gd name="csX3" fmla="*/ 2057400 w 2743200"/>
              <a:gd name="csY3" fmla="*/ 0 h 1754326"/>
              <a:gd name="csX4" fmla="*/ 2743200 w 2743200"/>
              <a:gd name="csY4" fmla="*/ 0 h 1754326"/>
              <a:gd name="csX5" fmla="*/ 2743200 w 2743200"/>
              <a:gd name="csY5" fmla="*/ 549689 h 1754326"/>
              <a:gd name="csX6" fmla="*/ 2743200 w 2743200"/>
              <a:gd name="csY6" fmla="*/ 1134464 h 1754326"/>
              <a:gd name="csX7" fmla="*/ 2743200 w 2743200"/>
              <a:gd name="csY7" fmla="*/ 1754326 h 1754326"/>
              <a:gd name="csX8" fmla="*/ 2002536 w 2743200"/>
              <a:gd name="csY8" fmla="*/ 1754326 h 1754326"/>
              <a:gd name="csX9" fmla="*/ 1371600 w 2743200"/>
              <a:gd name="csY9" fmla="*/ 1754326 h 1754326"/>
              <a:gd name="csX10" fmla="*/ 658368 w 2743200"/>
              <a:gd name="csY10" fmla="*/ 1754326 h 1754326"/>
              <a:gd name="csX11" fmla="*/ 0 w 2743200"/>
              <a:gd name="csY11" fmla="*/ 1754326 h 1754326"/>
              <a:gd name="csX12" fmla="*/ 0 w 2743200"/>
              <a:gd name="csY12" fmla="*/ 1222180 h 1754326"/>
              <a:gd name="csX13" fmla="*/ 0 w 2743200"/>
              <a:gd name="csY13" fmla="*/ 654948 h 1754326"/>
              <a:gd name="csX14" fmla="*/ 0 w 2743200"/>
              <a:gd name="csY14" fmla="*/ 0 h 17543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2743200" h="1754326" extrusionOk="0">
                <a:moveTo>
                  <a:pt x="0" y="0"/>
                </a:moveTo>
                <a:cubicBezTo>
                  <a:pt x="302241" y="-1105"/>
                  <a:pt x="495935" y="-8939"/>
                  <a:pt x="740664" y="0"/>
                </a:cubicBezTo>
                <a:cubicBezTo>
                  <a:pt x="985393" y="8939"/>
                  <a:pt x="1193477" y="-21429"/>
                  <a:pt x="1453896" y="0"/>
                </a:cubicBezTo>
                <a:cubicBezTo>
                  <a:pt x="1714315" y="21429"/>
                  <a:pt x="1773484" y="-23679"/>
                  <a:pt x="2057400" y="0"/>
                </a:cubicBezTo>
                <a:cubicBezTo>
                  <a:pt x="2341316" y="23679"/>
                  <a:pt x="2549691" y="7964"/>
                  <a:pt x="2743200" y="0"/>
                </a:cubicBezTo>
                <a:cubicBezTo>
                  <a:pt x="2728805" y="217909"/>
                  <a:pt x="2749555" y="333913"/>
                  <a:pt x="2743200" y="549689"/>
                </a:cubicBezTo>
                <a:cubicBezTo>
                  <a:pt x="2736845" y="765465"/>
                  <a:pt x="2750624" y="967523"/>
                  <a:pt x="2743200" y="1134464"/>
                </a:cubicBezTo>
                <a:cubicBezTo>
                  <a:pt x="2735776" y="1301405"/>
                  <a:pt x="2742285" y="1615981"/>
                  <a:pt x="2743200" y="1754326"/>
                </a:cubicBezTo>
                <a:cubicBezTo>
                  <a:pt x="2564675" y="1784640"/>
                  <a:pt x="2246348" y="1723651"/>
                  <a:pt x="2002536" y="1754326"/>
                </a:cubicBezTo>
                <a:cubicBezTo>
                  <a:pt x="1758724" y="1785001"/>
                  <a:pt x="1670368" y="1774733"/>
                  <a:pt x="1371600" y="1754326"/>
                </a:cubicBezTo>
                <a:cubicBezTo>
                  <a:pt x="1072832" y="1733919"/>
                  <a:pt x="846931" y="1723519"/>
                  <a:pt x="658368" y="1754326"/>
                </a:cubicBezTo>
                <a:cubicBezTo>
                  <a:pt x="469805" y="1785133"/>
                  <a:pt x="152248" y="1768661"/>
                  <a:pt x="0" y="1754326"/>
                </a:cubicBezTo>
                <a:cubicBezTo>
                  <a:pt x="6874" y="1531420"/>
                  <a:pt x="-25189" y="1412064"/>
                  <a:pt x="0" y="1222180"/>
                </a:cubicBezTo>
                <a:cubicBezTo>
                  <a:pt x="25189" y="1032296"/>
                  <a:pt x="-26432" y="920921"/>
                  <a:pt x="0" y="654948"/>
                </a:cubicBezTo>
                <a:cubicBezTo>
                  <a:pt x="26432" y="388975"/>
                  <a:pt x="29773" y="133354"/>
                  <a:pt x="0" y="0"/>
                </a:cubicBezTo>
                <a:close/>
              </a:path>
            </a:pathLst>
          </a:custGeom>
          <a:noFill/>
          <a:ln w="28575">
            <a:solidFill>
              <a:srgbClr val="00B050"/>
            </a:solidFill>
            <a:extLst>
              <a:ext uri="{C807C97D-BFC1-408E-A445-0C87EB9F89A2}">
                <ask:lineSketchStyleProps xmlns:ask="http://schemas.microsoft.com/office/drawing/2018/sketchyshapes" sd="1361241272">
                  <a:prstGeom prst="rect">
                    <a:avLst/>
                  </a:prstGeom>
                  <ask:type>
                    <ask:lineSketchFreehan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err="1">
                <a:latin typeface="Comic Sans MS" panose="030F0702030302020204" pitchFamily="66" charset="0"/>
              </a:rPr>
              <a:t>Maths</a:t>
            </a:r>
            <a:r>
              <a:rPr lang="en-US" sz="1200" dirty="0">
                <a:latin typeface="Comic Sans MS" panose="030F0702030302020204" pitchFamily="66" charset="0"/>
              </a:rPr>
              <a:t>: </a:t>
            </a:r>
          </a:p>
          <a:p>
            <a:r>
              <a:rPr lang="en-GB" sz="1200" b="0" i="0" dirty="0">
                <a:solidFill>
                  <a:srgbClr val="000000"/>
                </a:solidFill>
                <a:effectLst/>
                <a:latin typeface="Comic Sans MS" panose="030F0702030302020204" pitchFamily="66" charset="0"/>
              </a:rPr>
              <a:t>In Maths children will be continuing to explore length and perimeter and Mass and Capacity </a:t>
            </a:r>
            <a:r>
              <a:rPr lang="en-GB" sz="1200" b="0" i="0" dirty="0" err="1">
                <a:solidFill>
                  <a:srgbClr val="000000"/>
                </a:solidFill>
                <a:effectLst/>
                <a:latin typeface="Comic Sans MS" panose="030F0702030302020204" pitchFamily="66" charset="0"/>
              </a:rPr>
              <a:t>aswell</a:t>
            </a:r>
            <a:r>
              <a:rPr lang="en-GB" sz="1200" b="0" i="0" dirty="0">
                <a:solidFill>
                  <a:srgbClr val="000000"/>
                </a:solidFill>
                <a:effectLst/>
                <a:latin typeface="Comic Sans MS" panose="030F0702030302020204" pitchFamily="66" charset="0"/>
              </a:rPr>
              <a:t> as  Fractions.  </a:t>
            </a:r>
            <a:r>
              <a:rPr lang="en-GB" sz="1200" dirty="0">
                <a:solidFill>
                  <a:srgbClr val="000000"/>
                </a:solidFill>
                <a:latin typeface="Comic Sans MS" panose="030F0702030302020204" pitchFamily="66" charset="0"/>
              </a:rPr>
              <a:t>In year 5 and 6 we will be developing our </a:t>
            </a:r>
            <a:r>
              <a:rPr lang="en-GB" sz="1200" b="0" i="0" dirty="0">
                <a:solidFill>
                  <a:srgbClr val="000000"/>
                </a:solidFill>
                <a:effectLst/>
                <a:latin typeface="Comic Sans MS" panose="030F0702030302020204" pitchFamily="66" charset="0"/>
              </a:rPr>
              <a:t>Multiplication and Division skills. Revisiting fractions, Learning about Decimals ,Area, Perimeter and Volume.</a:t>
            </a:r>
            <a:endParaRPr lang="en-GB" sz="1200" dirty="0">
              <a:latin typeface="Comic Sans MS" panose="030F0702030302020204" pitchFamily="66" charset="0"/>
            </a:endParaRPr>
          </a:p>
        </p:txBody>
      </p:sp>
      <p:sp>
        <p:nvSpPr>
          <p:cNvPr id="12" name="TextBox 11">
            <a:extLst>
              <a:ext uri="{FF2B5EF4-FFF2-40B4-BE49-F238E27FC236}">
                <a16:creationId xmlns:a16="http://schemas.microsoft.com/office/drawing/2014/main" id="{5293E81E-6316-EC0B-612C-89701D98F623}"/>
              </a:ext>
            </a:extLst>
          </p:cNvPr>
          <p:cNvSpPr txBox="1"/>
          <p:nvPr/>
        </p:nvSpPr>
        <p:spPr>
          <a:xfrm>
            <a:off x="4559633" y="119260"/>
            <a:ext cx="3367616" cy="1754326"/>
          </a:xfrm>
          <a:custGeom>
            <a:avLst/>
            <a:gdLst>
              <a:gd name="csX0" fmla="*/ 0 w 3367616"/>
              <a:gd name="csY0" fmla="*/ 0 h 1754326"/>
              <a:gd name="csX1" fmla="*/ 3367616 w 3367616"/>
              <a:gd name="csY1" fmla="*/ 0 h 1754326"/>
              <a:gd name="csX2" fmla="*/ 3367616 w 3367616"/>
              <a:gd name="csY2" fmla="*/ 1754326 h 1754326"/>
              <a:gd name="csX3" fmla="*/ 0 w 3367616"/>
              <a:gd name="csY3" fmla="*/ 1754326 h 1754326"/>
              <a:gd name="csX4" fmla="*/ 0 w 3367616"/>
              <a:gd name="csY4" fmla="*/ 0 h 1754326"/>
            </a:gdLst>
            <a:ahLst/>
            <a:cxnLst>
              <a:cxn ang="0">
                <a:pos x="csX0" y="csY0"/>
              </a:cxn>
              <a:cxn ang="0">
                <a:pos x="csX1" y="csY1"/>
              </a:cxn>
              <a:cxn ang="0">
                <a:pos x="csX2" y="csY2"/>
              </a:cxn>
              <a:cxn ang="0">
                <a:pos x="csX3" y="csY3"/>
              </a:cxn>
              <a:cxn ang="0">
                <a:pos x="csX4" y="csY4"/>
              </a:cxn>
            </a:cxnLst>
            <a:rect l="l" t="t" r="r" b="b"/>
            <a:pathLst>
              <a:path w="3367616" h="1754326" extrusionOk="0">
                <a:moveTo>
                  <a:pt x="0" y="0"/>
                </a:moveTo>
                <a:cubicBezTo>
                  <a:pt x="1618448" y="-113254"/>
                  <a:pt x="2384800" y="102601"/>
                  <a:pt x="3367616" y="0"/>
                </a:cubicBezTo>
                <a:cubicBezTo>
                  <a:pt x="3361751" y="524664"/>
                  <a:pt x="3371447" y="1194593"/>
                  <a:pt x="3367616" y="1754326"/>
                </a:cubicBezTo>
                <a:cubicBezTo>
                  <a:pt x="1886967" y="1810136"/>
                  <a:pt x="767224" y="1923284"/>
                  <a:pt x="0" y="1754326"/>
                </a:cubicBezTo>
                <a:cubicBezTo>
                  <a:pt x="-61529" y="1062164"/>
                  <a:pt x="-16713" y="495242"/>
                  <a:pt x="0" y="0"/>
                </a:cubicBezTo>
                <a:close/>
              </a:path>
            </a:pathLst>
          </a:custGeom>
          <a:noFill/>
          <a:ln w="28575">
            <a:solidFill>
              <a:srgbClr val="0070C0"/>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dirty="0">
                <a:latin typeface="Comic Sans MS" panose="030F0702030302020204" pitchFamily="66" charset="0"/>
              </a:rPr>
              <a:t>Another half term done with lots of new children welcomed into the B by B family. We hope you have had a lovely break!  Take a look at what your child will be learning this half term.</a:t>
            </a:r>
          </a:p>
          <a:p>
            <a:r>
              <a:rPr lang="en-GB" sz="1200" b="1" dirty="0">
                <a:latin typeface="Comic Sans MS" panose="030F0702030302020204" pitchFamily="66" charset="0"/>
              </a:rPr>
              <a:t>Don’t forget parents are welcome on a Friday morning to stay and learn until 9am.</a:t>
            </a:r>
          </a:p>
          <a:p>
            <a:endParaRPr lang="en-GB" sz="1200" b="1" dirty="0">
              <a:latin typeface="Comic Sans MS" panose="030F0702030302020204" pitchFamily="66" charset="0"/>
            </a:endParaRPr>
          </a:p>
        </p:txBody>
      </p:sp>
      <p:sp>
        <p:nvSpPr>
          <p:cNvPr id="13" name="TextBox 12">
            <a:extLst>
              <a:ext uri="{FF2B5EF4-FFF2-40B4-BE49-F238E27FC236}">
                <a16:creationId xmlns:a16="http://schemas.microsoft.com/office/drawing/2014/main" id="{70F5C4F1-1103-8B26-FF86-C5C99D90453A}"/>
              </a:ext>
            </a:extLst>
          </p:cNvPr>
          <p:cNvSpPr txBox="1"/>
          <p:nvPr/>
        </p:nvSpPr>
        <p:spPr>
          <a:xfrm>
            <a:off x="108691" y="2450896"/>
            <a:ext cx="2296850" cy="461665"/>
          </a:xfrm>
          <a:custGeom>
            <a:avLst/>
            <a:gdLst>
              <a:gd name="csX0" fmla="*/ 0 w 2296850"/>
              <a:gd name="csY0" fmla="*/ 0 h 461665"/>
              <a:gd name="csX1" fmla="*/ 574213 w 2296850"/>
              <a:gd name="csY1" fmla="*/ 0 h 461665"/>
              <a:gd name="csX2" fmla="*/ 1125457 w 2296850"/>
              <a:gd name="csY2" fmla="*/ 0 h 461665"/>
              <a:gd name="csX3" fmla="*/ 1722638 w 2296850"/>
              <a:gd name="csY3" fmla="*/ 0 h 461665"/>
              <a:gd name="csX4" fmla="*/ 2296850 w 2296850"/>
              <a:gd name="csY4" fmla="*/ 0 h 461665"/>
              <a:gd name="csX5" fmla="*/ 2296850 w 2296850"/>
              <a:gd name="csY5" fmla="*/ 461665 h 461665"/>
              <a:gd name="csX6" fmla="*/ 1722638 w 2296850"/>
              <a:gd name="csY6" fmla="*/ 461665 h 461665"/>
              <a:gd name="csX7" fmla="*/ 1171394 w 2296850"/>
              <a:gd name="csY7" fmla="*/ 461665 h 461665"/>
              <a:gd name="csX8" fmla="*/ 597181 w 2296850"/>
              <a:gd name="csY8" fmla="*/ 461665 h 461665"/>
              <a:gd name="csX9" fmla="*/ 0 w 2296850"/>
              <a:gd name="csY9" fmla="*/ 461665 h 461665"/>
              <a:gd name="csX10" fmla="*/ 0 w 2296850"/>
              <a:gd name="csY10" fmla="*/ 0 h 46166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296850" h="461665" extrusionOk="0">
                <a:moveTo>
                  <a:pt x="0" y="0"/>
                </a:moveTo>
                <a:cubicBezTo>
                  <a:pt x="279381" y="-37766"/>
                  <a:pt x="392826" y="2753"/>
                  <a:pt x="574213" y="0"/>
                </a:cubicBezTo>
                <a:cubicBezTo>
                  <a:pt x="755600" y="-2753"/>
                  <a:pt x="968362" y="50291"/>
                  <a:pt x="1125457" y="0"/>
                </a:cubicBezTo>
                <a:cubicBezTo>
                  <a:pt x="1282552" y="-50291"/>
                  <a:pt x="1555902" y="19011"/>
                  <a:pt x="1722638" y="0"/>
                </a:cubicBezTo>
                <a:cubicBezTo>
                  <a:pt x="1889374" y="-19011"/>
                  <a:pt x="2103796" y="37156"/>
                  <a:pt x="2296850" y="0"/>
                </a:cubicBezTo>
                <a:cubicBezTo>
                  <a:pt x="2298244" y="123990"/>
                  <a:pt x="2252409" y="245269"/>
                  <a:pt x="2296850" y="461665"/>
                </a:cubicBezTo>
                <a:cubicBezTo>
                  <a:pt x="2175973" y="527742"/>
                  <a:pt x="1925110" y="415405"/>
                  <a:pt x="1722638" y="461665"/>
                </a:cubicBezTo>
                <a:cubicBezTo>
                  <a:pt x="1520166" y="507925"/>
                  <a:pt x="1353052" y="402126"/>
                  <a:pt x="1171394" y="461665"/>
                </a:cubicBezTo>
                <a:cubicBezTo>
                  <a:pt x="989736" y="521204"/>
                  <a:pt x="845890" y="411458"/>
                  <a:pt x="597181" y="461665"/>
                </a:cubicBezTo>
                <a:cubicBezTo>
                  <a:pt x="348472" y="511872"/>
                  <a:pt x="129114" y="403688"/>
                  <a:pt x="0" y="461665"/>
                </a:cubicBezTo>
                <a:cubicBezTo>
                  <a:pt x="-21866" y="284661"/>
                  <a:pt x="27413" y="127220"/>
                  <a:pt x="0" y="0"/>
                </a:cubicBezTo>
                <a:close/>
              </a:path>
            </a:pathLst>
          </a:custGeom>
          <a:noFill/>
          <a:ln w="28575">
            <a:solidFill>
              <a:srgbClr val="0070C0"/>
            </a:solidFill>
            <a:extLst>
              <a:ext uri="{C807C97D-BFC1-408E-A445-0C87EB9F89A2}">
                <ask:lineSketchStyleProps xmlns:ask="http://schemas.microsoft.com/office/drawing/2018/sketchyshapes" sd="3612888322">
                  <a:prstGeom prst="rect">
                    <a:avLst/>
                  </a:prstGeom>
                  <ask:type>
                    <ask:lineSketchScribble/>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Comic Sans MS" panose="030F0702030302020204" pitchFamily="66" charset="0"/>
              </a:rPr>
              <a:t>Computing - We will be Graphing. </a:t>
            </a:r>
            <a:endParaRPr lang="en-US" sz="1200" dirty="0">
              <a:latin typeface="Comic Sans MS" panose="030F0702030302020204" pitchFamily="66" charset="0"/>
            </a:endParaRPr>
          </a:p>
        </p:txBody>
      </p:sp>
      <p:pic>
        <p:nvPicPr>
          <p:cNvPr id="22" name="Picture 21" descr="Cartoon Arts High Resolution Stock Photography and Images - Alamy">
            <a:extLst>
              <a:ext uri="{FF2B5EF4-FFF2-40B4-BE49-F238E27FC236}">
                <a16:creationId xmlns:a16="http://schemas.microsoft.com/office/drawing/2014/main" id="{E619E449-A4D4-DCB4-1975-CAE23FE4AC3C}"/>
              </a:ext>
            </a:extLst>
          </p:cNvPr>
          <p:cNvPicPr>
            <a:picLocks noChangeAspect="1"/>
          </p:cNvPicPr>
          <p:nvPr/>
        </p:nvPicPr>
        <p:blipFill>
          <a:blip r:embed="rId3"/>
          <a:srcRect t="3741" r="-2222" b="11842"/>
          <a:stretch>
            <a:fillRect/>
          </a:stretch>
        </p:blipFill>
        <p:spPr>
          <a:xfrm>
            <a:off x="3664127" y="6127624"/>
            <a:ext cx="1195592" cy="827637"/>
          </a:xfrm>
          <a:prstGeom prst="ellipse">
            <a:avLst/>
          </a:prstGeom>
          <a:ln>
            <a:noFill/>
          </a:ln>
          <a:effectLst>
            <a:softEdge rad="112500"/>
          </a:effectLst>
        </p:spPr>
      </p:pic>
      <p:pic>
        <p:nvPicPr>
          <p:cNvPr id="26" name="Picture 25" descr="mathe clipart 10 free Cliparts | Download images on Clipground 2025">
            <a:extLst>
              <a:ext uri="{FF2B5EF4-FFF2-40B4-BE49-F238E27FC236}">
                <a16:creationId xmlns:a16="http://schemas.microsoft.com/office/drawing/2014/main" id="{08D66AC4-13BC-2A78-0A64-FB9D7CA2FFC3}"/>
              </a:ext>
            </a:extLst>
          </p:cNvPr>
          <p:cNvPicPr>
            <a:picLocks noChangeAspect="1"/>
          </p:cNvPicPr>
          <p:nvPr/>
        </p:nvPicPr>
        <p:blipFill>
          <a:blip r:embed="rId4"/>
          <a:stretch>
            <a:fillRect/>
          </a:stretch>
        </p:blipFill>
        <p:spPr>
          <a:xfrm>
            <a:off x="7517607" y="2027424"/>
            <a:ext cx="1222375" cy="846944"/>
          </a:xfrm>
          <a:prstGeom prst="ellipse">
            <a:avLst/>
          </a:prstGeom>
          <a:ln>
            <a:noFill/>
          </a:ln>
          <a:effectLst>
            <a:softEdge rad="112500"/>
          </a:effectLst>
        </p:spPr>
      </p:pic>
      <p:sp>
        <p:nvSpPr>
          <p:cNvPr id="27" name="TextBox 26">
            <a:extLst>
              <a:ext uri="{FF2B5EF4-FFF2-40B4-BE49-F238E27FC236}">
                <a16:creationId xmlns:a16="http://schemas.microsoft.com/office/drawing/2014/main" id="{7885BB1D-F50E-B4E7-E830-455A90C7C2F6}"/>
              </a:ext>
            </a:extLst>
          </p:cNvPr>
          <p:cNvSpPr txBox="1"/>
          <p:nvPr/>
        </p:nvSpPr>
        <p:spPr>
          <a:xfrm>
            <a:off x="8593360" y="2131341"/>
            <a:ext cx="3571875" cy="1200329"/>
          </a:xfrm>
          <a:custGeom>
            <a:avLst/>
            <a:gdLst>
              <a:gd name="csX0" fmla="*/ 0 w 3571875"/>
              <a:gd name="csY0" fmla="*/ 0 h 1200329"/>
              <a:gd name="csX1" fmla="*/ 666750 w 3571875"/>
              <a:gd name="csY1" fmla="*/ 0 h 1200329"/>
              <a:gd name="csX2" fmla="*/ 1154906 w 3571875"/>
              <a:gd name="csY2" fmla="*/ 0 h 1200329"/>
              <a:gd name="csX3" fmla="*/ 1821656 w 3571875"/>
              <a:gd name="csY3" fmla="*/ 0 h 1200329"/>
              <a:gd name="csX4" fmla="*/ 2381250 w 3571875"/>
              <a:gd name="csY4" fmla="*/ 0 h 1200329"/>
              <a:gd name="csX5" fmla="*/ 3048000 w 3571875"/>
              <a:gd name="csY5" fmla="*/ 0 h 1200329"/>
              <a:gd name="csX6" fmla="*/ 3571875 w 3571875"/>
              <a:gd name="csY6" fmla="*/ 0 h 1200329"/>
              <a:gd name="csX7" fmla="*/ 3571875 w 3571875"/>
              <a:gd name="csY7" fmla="*/ 600165 h 1200329"/>
              <a:gd name="csX8" fmla="*/ 3571875 w 3571875"/>
              <a:gd name="csY8" fmla="*/ 1200329 h 1200329"/>
              <a:gd name="csX9" fmla="*/ 2940844 w 3571875"/>
              <a:gd name="csY9" fmla="*/ 1200329 h 1200329"/>
              <a:gd name="csX10" fmla="*/ 2416969 w 3571875"/>
              <a:gd name="csY10" fmla="*/ 1200329 h 1200329"/>
              <a:gd name="csX11" fmla="*/ 1928813 w 3571875"/>
              <a:gd name="csY11" fmla="*/ 1200329 h 1200329"/>
              <a:gd name="csX12" fmla="*/ 1297781 w 3571875"/>
              <a:gd name="csY12" fmla="*/ 1200329 h 1200329"/>
              <a:gd name="csX13" fmla="*/ 773906 w 3571875"/>
              <a:gd name="csY13" fmla="*/ 1200329 h 1200329"/>
              <a:gd name="csX14" fmla="*/ 0 w 3571875"/>
              <a:gd name="csY14" fmla="*/ 1200329 h 1200329"/>
              <a:gd name="csX15" fmla="*/ 0 w 3571875"/>
              <a:gd name="csY15" fmla="*/ 636174 h 1200329"/>
              <a:gd name="csX16" fmla="*/ 0 w 3571875"/>
              <a:gd name="csY16" fmla="*/ 0 h 120032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3571875" h="1200329" extrusionOk="0">
                <a:moveTo>
                  <a:pt x="0" y="0"/>
                </a:moveTo>
                <a:cubicBezTo>
                  <a:pt x="254881" y="29533"/>
                  <a:pt x="511802" y="-32310"/>
                  <a:pt x="666750" y="0"/>
                </a:cubicBezTo>
                <a:cubicBezTo>
                  <a:pt x="821698" y="32310"/>
                  <a:pt x="975494" y="23207"/>
                  <a:pt x="1154906" y="0"/>
                </a:cubicBezTo>
                <a:cubicBezTo>
                  <a:pt x="1334318" y="-23207"/>
                  <a:pt x="1504652" y="-20997"/>
                  <a:pt x="1821656" y="0"/>
                </a:cubicBezTo>
                <a:cubicBezTo>
                  <a:pt x="2138660" y="20997"/>
                  <a:pt x="2268722" y="25348"/>
                  <a:pt x="2381250" y="0"/>
                </a:cubicBezTo>
                <a:cubicBezTo>
                  <a:pt x="2493778" y="-25348"/>
                  <a:pt x="2836210" y="8362"/>
                  <a:pt x="3048000" y="0"/>
                </a:cubicBezTo>
                <a:cubicBezTo>
                  <a:pt x="3259790" y="-8362"/>
                  <a:pt x="3440854" y="-14004"/>
                  <a:pt x="3571875" y="0"/>
                </a:cubicBezTo>
                <a:cubicBezTo>
                  <a:pt x="3546042" y="269621"/>
                  <a:pt x="3553985" y="425074"/>
                  <a:pt x="3571875" y="600165"/>
                </a:cubicBezTo>
                <a:cubicBezTo>
                  <a:pt x="3589765" y="775257"/>
                  <a:pt x="3580744" y="1011589"/>
                  <a:pt x="3571875" y="1200329"/>
                </a:cubicBezTo>
                <a:cubicBezTo>
                  <a:pt x="3439842" y="1171920"/>
                  <a:pt x="3139790" y="1213403"/>
                  <a:pt x="2940844" y="1200329"/>
                </a:cubicBezTo>
                <a:cubicBezTo>
                  <a:pt x="2741898" y="1187255"/>
                  <a:pt x="2591512" y="1204346"/>
                  <a:pt x="2416969" y="1200329"/>
                </a:cubicBezTo>
                <a:cubicBezTo>
                  <a:pt x="2242426" y="1196312"/>
                  <a:pt x="2048751" y="1203644"/>
                  <a:pt x="1928813" y="1200329"/>
                </a:cubicBezTo>
                <a:cubicBezTo>
                  <a:pt x="1808875" y="1197014"/>
                  <a:pt x="1584905" y="1205683"/>
                  <a:pt x="1297781" y="1200329"/>
                </a:cubicBezTo>
                <a:cubicBezTo>
                  <a:pt x="1010657" y="1194975"/>
                  <a:pt x="906550" y="1192014"/>
                  <a:pt x="773906" y="1200329"/>
                </a:cubicBezTo>
                <a:cubicBezTo>
                  <a:pt x="641263" y="1208644"/>
                  <a:pt x="161547" y="1209201"/>
                  <a:pt x="0" y="1200329"/>
                </a:cubicBezTo>
                <a:cubicBezTo>
                  <a:pt x="25044" y="1079683"/>
                  <a:pt x="20126" y="805343"/>
                  <a:pt x="0" y="636174"/>
                </a:cubicBezTo>
                <a:cubicBezTo>
                  <a:pt x="-20126" y="467006"/>
                  <a:pt x="-19531" y="133215"/>
                  <a:pt x="0" y="0"/>
                </a:cubicBezTo>
                <a:close/>
              </a:path>
            </a:pathLst>
          </a:custGeom>
          <a:noFill/>
          <a:ln w="28575">
            <a:solidFill>
              <a:srgbClr val="00B050"/>
            </a:solidFill>
            <a:extLst>
              <a:ext uri="{C807C97D-BFC1-408E-A445-0C87EB9F89A2}">
                <ask:lineSketchStyleProps xmlns:ask="http://schemas.microsoft.com/office/drawing/2018/sketchyshapes" sd="1373281094">
                  <a:prstGeom prst="rect">
                    <a:avLst/>
                  </a:prstGeom>
                  <ask:type>
                    <ask:lineSketchFreehan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Comic Sans MS" panose="030F0702030302020204" pitchFamily="66" charset="0"/>
              </a:rPr>
              <a:t>P.E will be on a Monday and a Friday taught by Absolute coaches. Please ensure children have the correct PE kit for these days. Girls need to have their hair tied back and earrings taped or out. This term we will be playing rounders and </a:t>
            </a:r>
          </a:p>
          <a:p>
            <a:r>
              <a:rPr lang="en-GB" sz="1200" dirty="0">
                <a:solidFill>
                  <a:srgbClr val="000000"/>
                </a:solidFill>
                <a:latin typeface="Comic Sans MS" panose="030F0702030302020204" pitchFamily="66" charset="0"/>
              </a:rPr>
              <a:t>t</a:t>
            </a:r>
            <a:r>
              <a:rPr lang="en-GB" sz="1200" b="0" i="0" dirty="0">
                <a:solidFill>
                  <a:srgbClr val="000000"/>
                </a:solidFill>
                <a:effectLst/>
                <a:latin typeface="Comic Sans MS" panose="030F0702030302020204" pitchFamily="66" charset="0"/>
              </a:rPr>
              <a:t>ouch ball.</a:t>
            </a:r>
            <a:endParaRPr lang="en-GB" sz="1200" dirty="0">
              <a:latin typeface="Comic Sans MS" panose="030F0702030302020204" pitchFamily="66" charset="0"/>
            </a:endParaRPr>
          </a:p>
        </p:txBody>
      </p:sp>
      <p:sp>
        <p:nvSpPr>
          <p:cNvPr id="2" name="TextBox 1">
            <a:extLst>
              <a:ext uri="{FF2B5EF4-FFF2-40B4-BE49-F238E27FC236}">
                <a16:creationId xmlns:a16="http://schemas.microsoft.com/office/drawing/2014/main" id="{9F1CE260-B6FA-6487-C7A1-9BDFED4C501B}"/>
              </a:ext>
            </a:extLst>
          </p:cNvPr>
          <p:cNvSpPr txBox="1"/>
          <p:nvPr/>
        </p:nvSpPr>
        <p:spPr>
          <a:xfrm>
            <a:off x="8223624" y="6186508"/>
            <a:ext cx="3950438" cy="461665"/>
          </a:xfrm>
          <a:custGeom>
            <a:avLst/>
            <a:gdLst>
              <a:gd name="csX0" fmla="*/ 0 w 3950438"/>
              <a:gd name="csY0" fmla="*/ 0 h 461665"/>
              <a:gd name="csX1" fmla="*/ 445835 w 3950438"/>
              <a:gd name="csY1" fmla="*/ 0 h 461665"/>
              <a:gd name="csX2" fmla="*/ 1010183 w 3950438"/>
              <a:gd name="csY2" fmla="*/ 0 h 461665"/>
              <a:gd name="csX3" fmla="*/ 1535027 w 3950438"/>
              <a:gd name="csY3" fmla="*/ 0 h 461665"/>
              <a:gd name="csX4" fmla="*/ 1980862 w 3950438"/>
              <a:gd name="csY4" fmla="*/ 0 h 461665"/>
              <a:gd name="csX5" fmla="*/ 2505706 w 3950438"/>
              <a:gd name="csY5" fmla="*/ 0 h 461665"/>
              <a:gd name="csX6" fmla="*/ 3109559 w 3950438"/>
              <a:gd name="csY6" fmla="*/ 0 h 461665"/>
              <a:gd name="csX7" fmla="*/ 3950438 w 3950438"/>
              <a:gd name="csY7" fmla="*/ 0 h 461665"/>
              <a:gd name="csX8" fmla="*/ 3950438 w 3950438"/>
              <a:gd name="csY8" fmla="*/ 461665 h 461665"/>
              <a:gd name="csX9" fmla="*/ 3425594 w 3950438"/>
              <a:gd name="csY9" fmla="*/ 461665 h 461665"/>
              <a:gd name="csX10" fmla="*/ 2940255 w 3950438"/>
              <a:gd name="csY10" fmla="*/ 461665 h 461665"/>
              <a:gd name="csX11" fmla="*/ 2415411 w 3950438"/>
              <a:gd name="csY11" fmla="*/ 461665 h 461665"/>
              <a:gd name="csX12" fmla="*/ 1890567 w 3950438"/>
              <a:gd name="csY12" fmla="*/ 461665 h 461665"/>
              <a:gd name="csX13" fmla="*/ 1365723 w 3950438"/>
              <a:gd name="csY13" fmla="*/ 461665 h 461665"/>
              <a:gd name="csX14" fmla="*/ 801375 w 3950438"/>
              <a:gd name="csY14" fmla="*/ 461665 h 461665"/>
              <a:gd name="csX15" fmla="*/ 0 w 3950438"/>
              <a:gd name="csY15" fmla="*/ 461665 h 461665"/>
              <a:gd name="csX16" fmla="*/ 0 w 3950438"/>
              <a:gd name="csY16" fmla="*/ 0 h 46166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3950438" h="461665" extrusionOk="0">
                <a:moveTo>
                  <a:pt x="0" y="0"/>
                </a:moveTo>
                <a:cubicBezTo>
                  <a:pt x="144075" y="-29263"/>
                  <a:pt x="344792" y="34709"/>
                  <a:pt x="445835" y="0"/>
                </a:cubicBezTo>
                <a:cubicBezTo>
                  <a:pt x="546878" y="-34709"/>
                  <a:pt x="762508" y="60306"/>
                  <a:pt x="1010183" y="0"/>
                </a:cubicBezTo>
                <a:cubicBezTo>
                  <a:pt x="1257858" y="-60306"/>
                  <a:pt x="1374700" y="44229"/>
                  <a:pt x="1535027" y="0"/>
                </a:cubicBezTo>
                <a:cubicBezTo>
                  <a:pt x="1695354" y="-44229"/>
                  <a:pt x="1788143" y="51980"/>
                  <a:pt x="1980862" y="0"/>
                </a:cubicBezTo>
                <a:cubicBezTo>
                  <a:pt x="2173582" y="-51980"/>
                  <a:pt x="2301834" y="37265"/>
                  <a:pt x="2505706" y="0"/>
                </a:cubicBezTo>
                <a:cubicBezTo>
                  <a:pt x="2709578" y="-37265"/>
                  <a:pt x="2982386" y="46772"/>
                  <a:pt x="3109559" y="0"/>
                </a:cubicBezTo>
                <a:cubicBezTo>
                  <a:pt x="3236732" y="-46772"/>
                  <a:pt x="3737820" y="86006"/>
                  <a:pt x="3950438" y="0"/>
                </a:cubicBezTo>
                <a:cubicBezTo>
                  <a:pt x="3975788" y="115321"/>
                  <a:pt x="3913436" y="241823"/>
                  <a:pt x="3950438" y="461665"/>
                </a:cubicBezTo>
                <a:cubicBezTo>
                  <a:pt x="3760305" y="490648"/>
                  <a:pt x="3559608" y="445374"/>
                  <a:pt x="3425594" y="461665"/>
                </a:cubicBezTo>
                <a:cubicBezTo>
                  <a:pt x="3291580" y="477956"/>
                  <a:pt x="3096641" y="443603"/>
                  <a:pt x="2940255" y="461665"/>
                </a:cubicBezTo>
                <a:cubicBezTo>
                  <a:pt x="2783869" y="479727"/>
                  <a:pt x="2644574" y="436116"/>
                  <a:pt x="2415411" y="461665"/>
                </a:cubicBezTo>
                <a:cubicBezTo>
                  <a:pt x="2186248" y="487214"/>
                  <a:pt x="2137881" y="401612"/>
                  <a:pt x="1890567" y="461665"/>
                </a:cubicBezTo>
                <a:cubicBezTo>
                  <a:pt x="1643253" y="521718"/>
                  <a:pt x="1624303" y="460229"/>
                  <a:pt x="1365723" y="461665"/>
                </a:cubicBezTo>
                <a:cubicBezTo>
                  <a:pt x="1107143" y="463101"/>
                  <a:pt x="993413" y="414143"/>
                  <a:pt x="801375" y="461665"/>
                </a:cubicBezTo>
                <a:cubicBezTo>
                  <a:pt x="609337" y="509187"/>
                  <a:pt x="278776" y="380054"/>
                  <a:pt x="0" y="461665"/>
                </a:cubicBezTo>
                <a:cubicBezTo>
                  <a:pt x="-17572" y="333563"/>
                  <a:pt x="11592" y="200820"/>
                  <a:pt x="0" y="0"/>
                </a:cubicBezTo>
                <a:close/>
              </a:path>
            </a:pathLst>
          </a:custGeom>
          <a:noFill/>
          <a:ln w="28575">
            <a:solidFill>
              <a:srgbClr val="0070C0"/>
            </a:solidFill>
            <a:extLst>
              <a:ext uri="{C807C97D-BFC1-408E-A445-0C87EB9F89A2}">
                <ask:lineSketchStyleProps xmlns:ask="http://schemas.microsoft.com/office/drawing/2018/sketchyshapes" sd="662989930">
                  <a:prstGeom prst="rect">
                    <a:avLst/>
                  </a:prstGeom>
                  <ask:type>
                    <ask:lineSketchScribble/>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171450" indent="-171450">
              <a:buFont typeface="Arial"/>
              <a:buChar char="•"/>
            </a:pPr>
            <a:r>
              <a:rPr lang="en-GB" sz="1200" dirty="0">
                <a:latin typeface="Comic Sans MS" panose="030F0702030302020204" pitchFamily="66" charset="0"/>
              </a:rPr>
              <a:t>Science: yr 3 and 4 will be learning about sound and year 5 and 6 will be learning about electricity.</a:t>
            </a:r>
          </a:p>
        </p:txBody>
      </p:sp>
      <p:sp>
        <p:nvSpPr>
          <p:cNvPr id="3" name="TextBox 2">
            <a:extLst>
              <a:ext uri="{FF2B5EF4-FFF2-40B4-BE49-F238E27FC236}">
                <a16:creationId xmlns:a16="http://schemas.microsoft.com/office/drawing/2014/main" id="{B6FBAD8C-0800-8B19-21DA-7803E142AAE4}"/>
              </a:ext>
            </a:extLst>
          </p:cNvPr>
          <p:cNvSpPr txBox="1"/>
          <p:nvPr/>
        </p:nvSpPr>
        <p:spPr>
          <a:xfrm>
            <a:off x="108691" y="3894667"/>
            <a:ext cx="3505199" cy="2677656"/>
          </a:xfrm>
          <a:custGeom>
            <a:avLst/>
            <a:gdLst>
              <a:gd name="csX0" fmla="*/ 0 w 3505199"/>
              <a:gd name="csY0" fmla="*/ 0 h 2677656"/>
              <a:gd name="csX1" fmla="*/ 3505199 w 3505199"/>
              <a:gd name="csY1" fmla="*/ 0 h 2677656"/>
              <a:gd name="csX2" fmla="*/ 3505199 w 3505199"/>
              <a:gd name="csY2" fmla="*/ 2677656 h 2677656"/>
              <a:gd name="csX3" fmla="*/ 0 w 3505199"/>
              <a:gd name="csY3" fmla="*/ 2677656 h 2677656"/>
              <a:gd name="csX4" fmla="*/ 0 w 3505199"/>
              <a:gd name="csY4" fmla="*/ 0 h 2677656"/>
            </a:gdLst>
            <a:ahLst/>
            <a:cxnLst>
              <a:cxn ang="0">
                <a:pos x="csX0" y="csY0"/>
              </a:cxn>
              <a:cxn ang="0">
                <a:pos x="csX1" y="csY1"/>
              </a:cxn>
              <a:cxn ang="0">
                <a:pos x="csX2" y="csY2"/>
              </a:cxn>
              <a:cxn ang="0">
                <a:pos x="csX3" y="csY3"/>
              </a:cxn>
              <a:cxn ang="0">
                <a:pos x="csX4" y="csY4"/>
              </a:cxn>
            </a:cxnLst>
            <a:rect l="l" t="t" r="r" b="b"/>
            <a:pathLst>
              <a:path w="3505199" h="2677656" extrusionOk="0">
                <a:moveTo>
                  <a:pt x="0" y="0"/>
                </a:moveTo>
                <a:cubicBezTo>
                  <a:pt x="1293101" y="164751"/>
                  <a:pt x="2561398" y="-156251"/>
                  <a:pt x="3505199" y="0"/>
                </a:cubicBezTo>
                <a:cubicBezTo>
                  <a:pt x="3424787" y="646738"/>
                  <a:pt x="3626347" y="1740644"/>
                  <a:pt x="3505199" y="2677656"/>
                </a:cubicBezTo>
                <a:cubicBezTo>
                  <a:pt x="1824395" y="2645673"/>
                  <a:pt x="1283137" y="2641447"/>
                  <a:pt x="0" y="2677656"/>
                </a:cubicBezTo>
                <a:cubicBezTo>
                  <a:pt x="-146734" y="1781816"/>
                  <a:pt x="75767" y="793385"/>
                  <a:pt x="0" y="0"/>
                </a:cubicBezTo>
                <a:close/>
              </a:path>
            </a:pathLst>
          </a:custGeom>
          <a:noFill/>
          <a:ln w="28575">
            <a:solidFill>
              <a:srgbClr val="0070C0"/>
            </a:solidFill>
            <a:extLst>
              <a:ext uri="{C807C97D-BFC1-408E-A445-0C87EB9F89A2}">
                <ask:lineSketchStyleProps xmlns:ask="http://schemas.microsoft.com/office/drawing/2018/sketchyshapes" sd="847087834">
                  <a:prstGeom prst="rect">
                    <a:avLst/>
                  </a:prstGeom>
                  <ask:type>
                    <ask:lineSketchCurve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Comic Sans MS" panose="030F0702030302020204" pitchFamily="66" charset="0"/>
              </a:rPr>
              <a:t>PSHE- In PSHE, we will be looking at </a:t>
            </a:r>
            <a:r>
              <a:rPr lang="en-GB" sz="1200" b="0" i="0" dirty="0">
                <a:solidFill>
                  <a:srgbClr val="000000"/>
                </a:solidFill>
                <a:effectLst/>
                <a:latin typeface="Comic Sans MS" panose="030F0702030302020204" pitchFamily="66" charset="0"/>
              </a:rPr>
              <a:t>My Friends and Me</a:t>
            </a:r>
          </a:p>
          <a:p>
            <a:r>
              <a:rPr lang="en-GB" sz="1200" b="0" i="0" dirty="0">
                <a:solidFill>
                  <a:srgbClr val="000000"/>
                </a:solidFill>
                <a:effectLst/>
                <a:latin typeface="Comic Sans MS" panose="030F0702030302020204" pitchFamily="66" charset="0"/>
              </a:rPr>
              <a:t> Group Dynamics Smoking</a:t>
            </a:r>
          </a:p>
          <a:p>
            <a:r>
              <a:rPr lang="en-GB" sz="1200" b="0" i="0" dirty="0">
                <a:solidFill>
                  <a:srgbClr val="000000"/>
                </a:solidFill>
                <a:effectLst/>
                <a:latin typeface="Comic Sans MS" panose="030F0702030302020204" pitchFamily="66" charset="0"/>
              </a:rPr>
              <a:t> Alcohol</a:t>
            </a:r>
          </a:p>
          <a:p>
            <a:r>
              <a:rPr lang="en-GB" sz="1200" b="0" i="0" dirty="0">
                <a:solidFill>
                  <a:srgbClr val="000000"/>
                </a:solidFill>
                <a:effectLst/>
                <a:latin typeface="Comic Sans MS" panose="030F0702030302020204" pitchFamily="66" charset="0"/>
              </a:rPr>
              <a:t> Healthy Friendships </a:t>
            </a:r>
          </a:p>
          <a:p>
            <a:r>
              <a:rPr lang="en-GB" sz="1200" b="0" i="0" dirty="0">
                <a:solidFill>
                  <a:srgbClr val="000000"/>
                </a:solidFill>
                <a:effectLst/>
                <a:latin typeface="Comic Sans MS" panose="030F0702030302020204" pitchFamily="66" charset="0"/>
              </a:rPr>
              <a:t>Celebrating my Inner strength and Assertiveness</a:t>
            </a:r>
          </a:p>
          <a:p>
            <a:endParaRPr lang="en-GB" sz="1200" dirty="0">
              <a:solidFill>
                <a:srgbClr val="000000"/>
              </a:solidFill>
              <a:latin typeface="Comic Sans MS" panose="030F0702030302020204" pitchFamily="66" charset="0"/>
            </a:endParaRPr>
          </a:p>
          <a:p>
            <a:r>
              <a:rPr lang="en-GB" sz="1200" dirty="0">
                <a:solidFill>
                  <a:srgbClr val="000000"/>
                </a:solidFill>
                <a:latin typeface="Comic Sans MS" panose="030F0702030302020204" pitchFamily="66" charset="0"/>
              </a:rPr>
              <a:t>Year 5/6 will be continuing their Dream and Goals topic and then exploring</a:t>
            </a:r>
            <a:r>
              <a:rPr lang="en-GB" sz="1200" b="0" i="0" dirty="0">
                <a:solidFill>
                  <a:srgbClr val="000000"/>
                </a:solidFill>
                <a:effectLst/>
                <a:latin typeface="Comic Sans MS" panose="030F0702030302020204" pitchFamily="66" charset="0"/>
              </a:rPr>
              <a:t> ‘Taking responsibility for my health and wellbeing’  looking at drugs. exploitation , gangs, emotional and mental health managing </a:t>
            </a:r>
            <a:r>
              <a:rPr lang="en-GB" sz="1200" dirty="0">
                <a:solidFill>
                  <a:srgbClr val="000000"/>
                </a:solidFill>
                <a:latin typeface="Comic Sans MS" panose="030F0702030302020204" pitchFamily="66" charset="0"/>
              </a:rPr>
              <a:t>s</a:t>
            </a:r>
            <a:r>
              <a:rPr lang="en-GB" sz="1200" b="0" i="0" dirty="0">
                <a:solidFill>
                  <a:srgbClr val="000000"/>
                </a:solidFill>
                <a:effectLst/>
                <a:latin typeface="Comic Sans MS" panose="030F0702030302020204" pitchFamily="66" charset="0"/>
              </a:rPr>
              <a:t>tress and </a:t>
            </a:r>
            <a:r>
              <a:rPr lang="en-GB" sz="1200" dirty="0">
                <a:solidFill>
                  <a:srgbClr val="000000"/>
                </a:solidFill>
                <a:latin typeface="Comic Sans MS" panose="030F0702030302020204" pitchFamily="66" charset="0"/>
              </a:rPr>
              <a:t>p</a:t>
            </a:r>
            <a:r>
              <a:rPr lang="en-GB" sz="1200" b="0" i="0" dirty="0">
                <a:solidFill>
                  <a:srgbClr val="000000"/>
                </a:solidFill>
                <a:effectLst/>
                <a:latin typeface="Comic Sans MS" panose="030F0702030302020204" pitchFamily="66" charset="0"/>
              </a:rPr>
              <a:t>ressure.</a:t>
            </a:r>
            <a:endParaRPr lang="en-GB" sz="1200" dirty="0">
              <a:latin typeface="Comic Sans MS" panose="030F0702030302020204" pitchFamily="66" charset="0"/>
            </a:endParaRPr>
          </a:p>
        </p:txBody>
      </p:sp>
      <p:sp>
        <p:nvSpPr>
          <p:cNvPr id="6" name="TextBox 5">
            <a:extLst>
              <a:ext uri="{FF2B5EF4-FFF2-40B4-BE49-F238E27FC236}">
                <a16:creationId xmlns:a16="http://schemas.microsoft.com/office/drawing/2014/main" id="{DB157BB2-479E-5BBE-F741-C42C0F9DFD5B}"/>
              </a:ext>
            </a:extLst>
          </p:cNvPr>
          <p:cNvSpPr txBox="1"/>
          <p:nvPr/>
        </p:nvSpPr>
        <p:spPr>
          <a:xfrm>
            <a:off x="108691" y="3100837"/>
            <a:ext cx="2956993" cy="461665"/>
          </a:xfrm>
          <a:custGeom>
            <a:avLst/>
            <a:gdLst>
              <a:gd name="csX0" fmla="*/ 0 w 2956993"/>
              <a:gd name="csY0" fmla="*/ 0 h 461665"/>
              <a:gd name="csX1" fmla="*/ 561829 w 2956993"/>
              <a:gd name="csY1" fmla="*/ 0 h 461665"/>
              <a:gd name="csX2" fmla="*/ 1123657 w 2956993"/>
              <a:gd name="csY2" fmla="*/ 0 h 461665"/>
              <a:gd name="csX3" fmla="*/ 1715056 w 2956993"/>
              <a:gd name="csY3" fmla="*/ 0 h 461665"/>
              <a:gd name="csX4" fmla="*/ 2365594 w 2956993"/>
              <a:gd name="csY4" fmla="*/ 0 h 461665"/>
              <a:gd name="csX5" fmla="*/ 2956993 w 2956993"/>
              <a:gd name="csY5" fmla="*/ 0 h 461665"/>
              <a:gd name="csX6" fmla="*/ 2956993 w 2956993"/>
              <a:gd name="csY6" fmla="*/ 461665 h 461665"/>
              <a:gd name="csX7" fmla="*/ 2424734 w 2956993"/>
              <a:gd name="csY7" fmla="*/ 461665 h 461665"/>
              <a:gd name="csX8" fmla="*/ 1862906 w 2956993"/>
              <a:gd name="csY8" fmla="*/ 461665 h 461665"/>
              <a:gd name="csX9" fmla="*/ 1271507 w 2956993"/>
              <a:gd name="csY9" fmla="*/ 461665 h 461665"/>
              <a:gd name="csX10" fmla="*/ 709678 w 2956993"/>
              <a:gd name="csY10" fmla="*/ 461665 h 461665"/>
              <a:gd name="csX11" fmla="*/ 0 w 2956993"/>
              <a:gd name="csY11" fmla="*/ 461665 h 461665"/>
              <a:gd name="csX12" fmla="*/ 0 w 2956993"/>
              <a:gd name="csY12" fmla="*/ 0 h 46166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2956993" h="461665" extrusionOk="0">
                <a:moveTo>
                  <a:pt x="0" y="0"/>
                </a:moveTo>
                <a:cubicBezTo>
                  <a:pt x="241925" y="-62409"/>
                  <a:pt x="385498" y="11902"/>
                  <a:pt x="561829" y="0"/>
                </a:cubicBezTo>
                <a:cubicBezTo>
                  <a:pt x="738160" y="-11902"/>
                  <a:pt x="960578" y="55711"/>
                  <a:pt x="1123657" y="0"/>
                </a:cubicBezTo>
                <a:cubicBezTo>
                  <a:pt x="1286736" y="-55711"/>
                  <a:pt x="1433669" y="30749"/>
                  <a:pt x="1715056" y="0"/>
                </a:cubicBezTo>
                <a:cubicBezTo>
                  <a:pt x="1996443" y="-30749"/>
                  <a:pt x="2204094" y="77830"/>
                  <a:pt x="2365594" y="0"/>
                </a:cubicBezTo>
                <a:cubicBezTo>
                  <a:pt x="2527094" y="-77830"/>
                  <a:pt x="2683051" y="19421"/>
                  <a:pt x="2956993" y="0"/>
                </a:cubicBezTo>
                <a:cubicBezTo>
                  <a:pt x="3000634" y="221389"/>
                  <a:pt x="2946677" y="258791"/>
                  <a:pt x="2956993" y="461665"/>
                </a:cubicBezTo>
                <a:cubicBezTo>
                  <a:pt x="2765903" y="481429"/>
                  <a:pt x="2561080" y="427400"/>
                  <a:pt x="2424734" y="461665"/>
                </a:cubicBezTo>
                <a:cubicBezTo>
                  <a:pt x="2288388" y="495930"/>
                  <a:pt x="2028499" y="423561"/>
                  <a:pt x="1862906" y="461665"/>
                </a:cubicBezTo>
                <a:cubicBezTo>
                  <a:pt x="1697313" y="499769"/>
                  <a:pt x="1556803" y="432080"/>
                  <a:pt x="1271507" y="461665"/>
                </a:cubicBezTo>
                <a:cubicBezTo>
                  <a:pt x="986211" y="491250"/>
                  <a:pt x="987049" y="444252"/>
                  <a:pt x="709678" y="461665"/>
                </a:cubicBezTo>
                <a:cubicBezTo>
                  <a:pt x="432307" y="479078"/>
                  <a:pt x="340783" y="403618"/>
                  <a:pt x="0" y="461665"/>
                </a:cubicBezTo>
                <a:cubicBezTo>
                  <a:pt x="-34785" y="359542"/>
                  <a:pt x="49578" y="162534"/>
                  <a:pt x="0" y="0"/>
                </a:cubicBezTo>
                <a:close/>
              </a:path>
            </a:pathLst>
          </a:custGeom>
          <a:noFill/>
          <a:ln w="28575">
            <a:solidFill>
              <a:srgbClr val="00B050"/>
            </a:solidFill>
            <a:extLst>
              <a:ext uri="{C807C97D-BFC1-408E-A445-0C87EB9F89A2}">
                <ask:lineSketchStyleProps xmlns:ask="http://schemas.microsoft.com/office/drawing/2018/sketchyshapes" sd="672028416">
                  <a:prstGeom prst="rect">
                    <a:avLst/>
                  </a:prstGeom>
                  <ask:type>
                    <ask:lineSketchScribble/>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Comic Sans MS" panose="030F0702030302020204" pitchFamily="66" charset="0"/>
              </a:rPr>
              <a:t>Music- We will be exploring the Dragon Song on Charanga.</a:t>
            </a:r>
          </a:p>
        </p:txBody>
      </p:sp>
      <p:sp>
        <p:nvSpPr>
          <p:cNvPr id="14" name="TextBox 13">
            <a:extLst>
              <a:ext uri="{FF2B5EF4-FFF2-40B4-BE49-F238E27FC236}">
                <a16:creationId xmlns:a16="http://schemas.microsoft.com/office/drawing/2014/main" id="{E552C960-3866-936C-9326-E1D43440DEB9}"/>
              </a:ext>
            </a:extLst>
          </p:cNvPr>
          <p:cNvSpPr txBox="1"/>
          <p:nvPr/>
        </p:nvSpPr>
        <p:spPr>
          <a:xfrm>
            <a:off x="9344665" y="3583426"/>
            <a:ext cx="2354222" cy="830997"/>
          </a:xfrm>
          <a:custGeom>
            <a:avLst/>
            <a:gdLst>
              <a:gd name="csX0" fmla="*/ 0 w 2354222"/>
              <a:gd name="csY0" fmla="*/ 0 h 830997"/>
              <a:gd name="csX1" fmla="*/ 2354222 w 2354222"/>
              <a:gd name="csY1" fmla="*/ 0 h 830997"/>
              <a:gd name="csX2" fmla="*/ 2354222 w 2354222"/>
              <a:gd name="csY2" fmla="*/ 830997 h 830997"/>
              <a:gd name="csX3" fmla="*/ 0 w 2354222"/>
              <a:gd name="csY3" fmla="*/ 830997 h 830997"/>
              <a:gd name="csX4" fmla="*/ 0 w 2354222"/>
              <a:gd name="csY4" fmla="*/ 0 h 830997"/>
            </a:gdLst>
            <a:ahLst/>
            <a:cxnLst>
              <a:cxn ang="0">
                <a:pos x="csX0" y="csY0"/>
              </a:cxn>
              <a:cxn ang="0">
                <a:pos x="csX1" y="csY1"/>
              </a:cxn>
              <a:cxn ang="0">
                <a:pos x="csX2" y="csY2"/>
              </a:cxn>
              <a:cxn ang="0">
                <a:pos x="csX3" y="csY3"/>
              </a:cxn>
              <a:cxn ang="0">
                <a:pos x="csX4" y="csY4"/>
              </a:cxn>
            </a:cxnLst>
            <a:rect l="l" t="t" r="r" b="b"/>
            <a:pathLst>
              <a:path w="2354222" h="830997" extrusionOk="0">
                <a:moveTo>
                  <a:pt x="0" y="0"/>
                </a:moveTo>
                <a:cubicBezTo>
                  <a:pt x="803488" y="-5264"/>
                  <a:pt x="1370780" y="84467"/>
                  <a:pt x="2354222" y="0"/>
                </a:cubicBezTo>
                <a:cubicBezTo>
                  <a:pt x="2383774" y="315550"/>
                  <a:pt x="2388659" y="496935"/>
                  <a:pt x="2354222" y="830997"/>
                </a:cubicBezTo>
                <a:cubicBezTo>
                  <a:pt x="1477338" y="937317"/>
                  <a:pt x="660925" y="823348"/>
                  <a:pt x="0" y="830997"/>
                </a:cubicBezTo>
                <a:cubicBezTo>
                  <a:pt x="-73002" y="509287"/>
                  <a:pt x="-13314" y="166626"/>
                  <a:pt x="0" y="0"/>
                </a:cubicBezTo>
                <a:close/>
              </a:path>
            </a:pathLst>
          </a:custGeom>
          <a:noFill/>
          <a:ln w="28575">
            <a:solidFill>
              <a:srgbClr val="92D050"/>
            </a:solidFill>
            <a:extLst>
              <a:ext uri="{C807C97D-BFC1-408E-A445-0C87EB9F89A2}">
                <ask:lineSketchStyleProps xmlns:ask="http://schemas.microsoft.com/office/drawing/2018/sketchyshapes" sd="2650216993">
                  <a:prstGeom prst="rect">
                    <a:avLst/>
                  </a:prstGeom>
                  <ask:type>
                    <ask:lineSketchCurved/>
                  </ask:type>
                </ask:lineSketchStyleProps>
              </a:ext>
            </a:extLst>
          </a:ln>
        </p:spPr>
        <p:txBody>
          <a:bodyPr wrap="square" rtlCol="0">
            <a:spAutoFit/>
          </a:bodyPr>
          <a:lstStyle/>
          <a:p>
            <a:r>
              <a:rPr lang="en-GB" sz="1200" dirty="0">
                <a:latin typeface="Comic Sans MS" panose="030F0702030302020204" pitchFamily="66" charset="0"/>
              </a:rPr>
              <a:t>Geography: We will be looking at how and why good travel, including food and other natural resources.</a:t>
            </a:r>
          </a:p>
        </p:txBody>
      </p:sp>
      <p:sp>
        <p:nvSpPr>
          <p:cNvPr id="16" name="TextBox 15">
            <a:extLst>
              <a:ext uri="{FF2B5EF4-FFF2-40B4-BE49-F238E27FC236}">
                <a16:creationId xmlns:a16="http://schemas.microsoft.com/office/drawing/2014/main" id="{85A8A396-3130-D229-9CC2-F393A8A1DC00}"/>
              </a:ext>
            </a:extLst>
          </p:cNvPr>
          <p:cNvSpPr txBox="1"/>
          <p:nvPr/>
        </p:nvSpPr>
        <p:spPr>
          <a:xfrm>
            <a:off x="4406749" y="5541577"/>
            <a:ext cx="3286983" cy="830997"/>
          </a:xfrm>
          <a:custGeom>
            <a:avLst/>
            <a:gdLst>
              <a:gd name="csX0" fmla="*/ 0 w 3286983"/>
              <a:gd name="csY0" fmla="*/ 0 h 830997"/>
              <a:gd name="csX1" fmla="*/ 580700 w 3286983"/>
              <a:gd name="csY1" fmla="*/ 0 h 830997"/>
              <a:gd name="csX2" fmla="*/ 1095661 w 3286983"/>
              <a:gd name="csY2" fmla="*/ 0 h 830997"/>
              <a:gd name="csX3" fmla="*/ 1709231 w 3286983"/>
              <a:gd name="csY3" fmla="*/ 0 h 830997"/>
              <a:gd name="csX4" fmla="*/ 2158452 w 3286983"/>
              <a:gd name="csY4" fmla="*/ 0 h 830997"/>
              <a:gd name="csX5" fmla="*/ 2706283 w 3286983"/>
              <a:gd name="csY5" fmla="*/ 0 h 830997"/>
              <a:gd name="csX6" fmla="*/ 3286983 w 3286983"/>
              <a:gd name="csY6" fmla="*/ 0 h 830997"/>
              <a:gd name="csX7" fmla="*/ 3286983 w 3286983"/>
              <a:gd name="csY7" fmla="*/ 407189 h 830997"/>
              <a:gd name="csX8" fmla="*/ 3286983 w 3286983"/>
              <a:gd name="csY8" fmla="*/ 830997 h 830997"/>
              <a:gd name="csX9" fmla="*/ 2673413 w 3286983"/>
              <a:gd name="csY9" fmla="*/ 830997 h 830997"/>
              <a:gd name="csX10" fmla="*/ 2191322 w 3286983"/>
              <a:gd name="csY10" fmla="*/ 830997 h 830997"/>
              <a:gd name="csX11" fmla="*/ 1709231 w 3286983"/>
              <a:gd name="csY11" fmla="*/ 830997 h 830997"/>
              <a:gd name="csX12" fmla="*/ 1161401 w 3286983"/>
              <a:gd name="csY12" fmla="*/ 830997 h 830997"/>
              <a:gd name="csX13" fmla="*/ 613570 w 3286983"/>
              <a:gd name="csY13" fmla="*/ 830997 h 830997"/>
              <a:gd name="csX14" fmla="*/ 0 w 3286983"/>
              <a:gd name="csY14" fmla="*/ 830997 h 830997"/>
              <a:gd name="csX15" fmla="*/ 0 w 3286983"/>
              <a:gd name="csY15" fmla="*/ 423808 h 830997"/>
              <a:gd name="csX16" fmla="*/ 0 w 3286983"/>
              <a:gd name="csY16" fmla="*/ 0 h 8309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3286983" h="830997" extrusionOk="0">
                <a:moveTo>
                  <a:pt x="0" y="0"/>
                </a:moveTo>
                <a:cubicBezTo>
                  <a:pt x="123675" y="-26969"/>
                  <a:pt x="365455" y="47666"/>
                  <a:pt x="580700" y="0"/>
                </a:cubicBezTo>
                <a:cubicBezTo>
                  <a:pt x="795945" y="-47666"/>
                  <a:pt x="892705" y="52614"/>
                  <a:pt x="1095661" y="0"/>
                </a:cubicBezTo>
                <a:cubicBezTo>
                  <a:pt x="1298617" y="-52614"/>
                  <a:pt x="1573402" y="68151"/>
                  <a:pt x="1709231" y="0"/>
                </a:cubicBezTo>
                <a:cubicBezTo>
                  <a:pt x="1845060" y="-68151"/>
                  <a:pt x="1951830" y="24115"/>
                  <a:pt x="2158452" y="0"/>
                </a:cubicBezTo>
                <a:cubicBezTo>
                  <a:pt x="2365074" y="-24115"/>
                  <a:pt x="2470095" y="8056"/>
                  <a:pt x="2706283" y="0"/>
                </a:cubicBezTo>
                <a:cubicBezTo>
                  <a:pt x="2942471" y="-8056"/>
                  <a:pt x="3026526" y="69053"/>
                  <a:pt x="3286983" y="0"/>
                </a:cubicBezTo>
                <a:cubicBezTo>
                  <a:pt x="3314447" y="107742"/>
                  <a:pt x="3239598" y="267286"/>
                  <a:pt x="3286983" y="407189"/>
                </a:cubicBezTo>
                <a:cubicBezTo>
                  <a:pt x="3334368" y="547092"/>
                  <a:pt x="3284881" y="702802"/>
                  <a:pt x="3286983" y="830997"/>
                </a:cubicBezTo>
                <a:cubicBezTo>
                  <a:pt x="2986665" y="903555"/>
                  <a:pt x="2825903" y="773994"/>
                  <a:pt x="2673413" y="830997"/>
                </a:cubicBezTo>
                <a:cubicBezTo>
                  <a:pt x="2520923" y="888000"/>
                  <a:pt x="2311588" y="797166"/>
                  <a:pt x="2191322" y="830997"/>
                </a:cubicBezTo>
                <a:cubicBezTo>
                  <a:pt x="2071056" y="864828"/>
                  <a:pt x="1820097" y="820452"/>
                  <a:pt x="1709231" y="830997"/>
                </a:cubicBezTo>
                <a:cubicBezTo>
                  <a:pt x="1598365" y="841542"/>
                  <a:pt x="1387142" y="780769"/>
                  <a:pt x="1161401" y="830997"/>
                </a:cubicBezTo>
                <a:cubicBezTo>
                  <a:pt x="935660" y="881225"/>
                  <a:pt x="866689" y="829228"/>
                  <a:pt x="613570" y="830997"/>
                </a:cubicBezTo>
                <a:cubicBezTo>
                  <a:pt x="360451" y="832766"/>
                  <a:pt x="208635" y="790745"/>
                  <a:pt x="0" y="830997"/>
                </a:cubicBezTo>
                <a:cubicBezTo>
                  <a:pt x="-41457" y="639885"/>
                  <a:pt x="12148" y="519400"/>
                  <a:pt x="0" y="423808"/>
                </a:cubicBezTo>
                <a:cubicBezTo>
                  <a:pt x="-12148" y="328216"/>
                  <a:pt x="18300" y="133736"/>
                  <a:pt x="0" y="0"/>
                </a:cubicBezTo>
                <a:close/>
              </a:path>
            </a:pathLst>
          </a:custGeom>
          <a:noFill/>
          <a:ln w="38100">
            <a:solidFill>
              <a:srgbClr val="00B0F0"/>
            </a:solidFill>
            <a:extLst>
              <a:ext uri="{C807C97D-BFC1-408E-A445-0C87EB9F89A2}">
                <ask:lineSketchStyleProps xmlns:ask="http://schemas.microsoft.com/office/drawing/2018/sketchyshapes" sd="1363887920">
                  <a:prstGeom prst="rect">
                    <a:avLst/>
                  </a:prstGeom>
                  <ask:type>
                    <ask:lineSketchScribble/>
                  </ask:type>
                </ask:lineSketchStyleProps>
              </a:ext>
            </a:extLst>
          </a:ln>
        </p:spPr>
        <p:txBody>
          <a:bodyPr wrap="square" lIns="91440" tIns="45720" rIns="91440" bIns="45720" rtlCol="0" anchor="t">
            <a:spAutoFit/>
          </a:bodyPr>
          <a:lstStyle/>
          <a:p>
            <a:r>
              <a:rPr lang="en-GB" sz="1200" dirty="0">
                <a:latin typeface="Comic Sans MS"/>
              </a:rPr>
              <a:t>D.T: We will be looking at how we can incorporate an electrical circuit into a product  when we </a:t>
            </a:r>
            <a:r>
              <a:rPr lang="en-GB" sz="1200" dirty="0" err="1">
                <a:latin typeface="Comic Sans MS"/>
              </a:rPr>
              <a:t>disgn</a:t>
            </a:r>
            <a:r>
              <a:rPr lang="en-GB" sz="1200" dirty="0">
                <a:latin typeface="Comic Sans MS"/>
              </a:rPr>
              <a:t>, make and evaluate a Night Light.</a:t>
            </a:r>
            <a:endParaRPr lang="en-GB" sz="1200" dirty="0">
              <a:latin typeface="Comic Sans MS" panose="030F0702030302020204" pitchFamily="66" charset="0"/>
            </a:endParaRPr>
          </a:p>
        </p:txBody>
      </p:sp>
      <p:sp>
        <p:nvSpPr>
          <p:cNvPr id="18" name="TextBox 17">
            <a:extLst>
              <a:ext uri="{FF2B5EF4-FFF2-40B4-BE49-F238E27FC236}">
                <a16:creationId xmlns:a16="http://schemas.microsoft.com/office/drawing/2014/main" id="{7F6B4376-4F32-A800-4CF8-2FE66BFEC9BD}"/>
              </a:ext>
            </a:extLst>
          </p:cNvPr>
          <p:cNvSpPr txBox="1"/>
          <p:nvPr/>
        </p:nvSpPr>
        <p:spPr>
          <a:xfrm>
            <a:off x="4559633" y="3721926"/>
            <a:ext cx="2824770" cy="1384995"/>
          </a:xfrm>
          <a:custGeom>
            <a:avLst/>
            <a:gdLst>
              <a:gd name="csX0" fmla="*/ 0 w 2824770"/>
              <a:gd name="csY0" fmla="*/ 0 h 1384995"/>
              <a:gd name="csX1" fmla="*/ 621449 w 2824770"/>
              <a:gd name="csY1" fmla="*/ 0 h 1384995"/>
              <a:gd name="csX2" fmla="*/ 1242899 w 2824770"/>
              <a:gd name="csY2" fmla="*/ 0 h 1384995"/>
              <a:gd name="csX3" fmla="*/ 1723110 w 2824770"/>
              <a:gd name="csY3" fmla="*/ 0 h 1384995"/>
              <a:gd name="csX4" fmla="*/ 2344559 w 2824770"/>
              <a:gd name="csY4" fmla="*/ 0 h 1384995"/>
              <a:gd name="csX5" fmla="*/ 2824770 w 2824770"/>
              <a:gd name="csY5" fmla="*/ 0 h 1384995"/>
              <a:gd name="csX6" fmla="*/ 2824770 w 2824770"/>
              <a:gd name="csY6" fmla="*/ 664798 h 1384995"/>
              <a:gd name="csX7" fmla="*/ 2824770 w 2824770"/>
              <a:gd name="csY7" fmla="*/ 1384995 h 1384995"/>
              <a:gd name="csX8" fmla="*/ 2231568 w 2824770"/>
              <a:gd name="csY8" fmla="*/ 1384995 h 1384995"/>
              <a:gd name="csX9" fmla="*/ 1666614 w 2824770"/>
              <a:gd name="csY9" fmla="*/ 1384995 h 1384995"/>
              <a:gd name="csX10" fmla="*/ 1101660 w 2824770"/>
              <a:gd name="csY10" fmla="*/ 1384995 h 1384995"/>
              <a:gd name="csX11" fmla="*/ 621449 w 2824770"/>
              <a:gd name="csY11" fmla="*/ 1384995 h 1384995"/>
              <a:gd name="csX12" fmla="*/ 0 w 2824770"/>
              <a:gd name="csY12" fmla="*/ 1384995 h 1384995"/>
              <a:gd name="csX13" fmla="*/ 0 w 2824770"/>
              <a:gd name="csY13" fmla="*/ 678648 h 1384995"/>
              <a:gd name="csX14" fmla="*/ 0 w 2824770"/>
              <a:gd name="csY14" fmla="*/ 0 h 138499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2824770" h="1384995" extrusionOk="0">
                <a:moveTo>
                  <a:pt x="0" y="0"/>
                </a:moveTo>
                <a:cubicBezTo>
                  <a:pt x="300156" y="22406"/>
                  <a:pt x="493989" y="-16444"/>
                  <a:pt x="621449" y="0"/>
                </a:cubicBezTo>
                <a:cubicBezTo>
                  <a:pt x="748909" y="16444"/>
                  <a:pt x="1018407" y="26227"/>
                  <a:pt x="1242899" y="0"/>
                </a:cubicBezTo>
                <a:cubicBezTo>
                  <a:pt x="1467391" y="-26227"/>
                  <a:pt x="1498955" y="-11533"/>
                  <a:pt x="1723110" y="0"/>
                </a:cubicBezTo>
                <a:cubicBezTo>
                  <a:pt x="1947265" y="11533"/>
                  <a:pt x="2189302" y="16617"/>
                  <a:pt x="2344559" y="0"/>
                </a:cubicBezTo>
                <a:cubicBezTo>
                  <a:pt x="2499816" y="-16617"/>
                  <a:pt x="2627953" y="1677"/>
                  <a:pt x="2824770" y="0"/>
                </a:cubicBezTo>
                <a:cubicBezTo>
                  <a:pt x="2814917" y="306821"/>
                  <a:pt x="2834021" y="475707"/>
                  <a:pt x="2824770" y="664798"/>
                </a:cubicBezTo>
                <a:cubicBezTo>
                  <a:pt x="2815519" y="853889"/>
                  <a:pt x="2789751" y="1126731"/>
                  <a:pt x="2824770" y="1384995"/>
                </a:cubicBezTo>
                <a:cubicBezTo>
                  <a:pt x="2620868" y="1363781"/>
                  <a:pt x="2407613" y="1383774"/>
                  <a:pt x="2231568" y="1384995"/>
                </a:cubicBezTo>
                <a:cubicBezTo>
                  <a:pt x="2055523" y="1386216"/>
                  <a:pt x="1884361" y="1358331"/>
                  <a:pt x="1666614" y="1384995"/>
                </a:cubicBezTo>
                <a:cubicBezTo>
                  <a:pt x="1448867" y="1411659"/>
                  <a:pt x="1346509" y="1400720"/>
                  <a:pt x="1101660" y="1384995"/>
                </a:cubicBezTo>
                <a:cubicBezTo>
                  <a:pt x="856811" y="1369270"/>
                  <a:pt x="847994" y="1364113"/>
                  <a:pt x="621449" y="1384995"/>
                </a:cubicBezTo>
                <a:cubicBezTo>
                  <a:pt x="394904" y="1405877"/>
                  <a:pt x="179864" y="1388531"/>
                  <a:pt x="0" y="1384995"/>
                </a:cubicBezTo>
                <a:cubicBezTo>
                  <a:pt x="-5195" y="1141176"/>
                  <a:pt x="-22741" y="859891"/>
                  <a:pt x="0" y="678648"/>
                </a:cubicBezTo>
                <a:cubicBezTo>
                  <a:pt x="22741" y="497405"/>
                  <a:pt x="10412" y="290749"/>
                  <a:pt x="0" y="0"/>
                </a:cubicBezTo>
                <a:close/>
              </a:path>
            </a:pathLst>
          </a:custGeom>
          <a:noFill/>
          <a:ln w="38100">
            <a:solidFill>
              <a:srgbClr val="92D050"/>
            </a:solidFill>
            <a:extLst>
              <a:ext uri="{C807C97D-BFC1-408E-A445-0C87EB9F89A2}">
                <ask:lineSketchStyleProps xmlns:ask="http://schemas.microsoft.com/office/drawing/2018/sketchyshapes" sd="1725446443">
                  <a:prstGeom prst="rect">
                    <a:avLst/>
                  </a:prstGeom>
                  <ask:type>
                    <ask:lineSketchFreehand/>
                  </ask:type>
                </ask:lineSketchStyleProps>
              </a:ext>
            </a:extLst>
          </a:ln>
        </p:spPr>
        <p:txBody>
          <a:bodyPr wrap="square" rtlCol="0">
            <a:spAutoFit/>
          </a:bodyPr>
          <a:lstStyle/>
          <a:p>
            <a:r>
              <a:rPr lang="en-GB" sz="1200" dirty="0">
                <a:latin typeface="Comic Sans MS" panose="030F0702030302020204" pitchFamily="66" charset="0"/>
              </a:rPr>
              <a:t>French:</a:t>
            </a:r>
            <a:r>
              <a:rPr lang="en-GB" sz="1200" b="0" i="0" dirty="0">
                <a:solidFill>
                  <a:srgbClr val="000000"/>
                </a:solidFill>
                <a:effectLst/>
                <a:latin typeface="Comic Sans MS" panose="030F0702030302020204" pitchFamily="66" charset="0"/>
              </a:rPr>
              <a:t> The children will learn vocabulary to describe items of clothing along with the different forms of the indefinite article. Children will learn phrases to describe the weather and vocabulary for compass points.</a:t>
            </a:r>
            <a:endParaRPr lang="en-GB" sz="1200" dirty="0">
              <a:latin typeface="Comic Sans MS" panose="030F0702030302020204" pitchFamily="66" charset="0"/>
            </a:endParaRPr>
          </a:p>
        </p:txBody>
      </p:sp>
      <p:pic>
        <p:nvPicPr>
          <p:cNvPr id="11" name="Picture 10" descr="A silhouette of a person kneeling next to a cross&#10;&#10;AI-generated content may be incorrect.">
            <a:extLst>
              <a:ext uri="{FF2B5EF4-FFF2-40B4-BE49-F238E27FC236}">
                <a16:creationId xmlns:a16="http://schemas.microsoft.com/office/drawing/2014/main" id="{9E27998C-4541-4ADB-8D8F-1A6BE1171458}"/>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7639424" y="3874909"/>
            <a:ext cx="1168400" cy="776499"/>
          </a:xfrm>
          <a:prstGeom prst="ellipse">
            <a:avLst/>
          </a:prstGeom>
          <a:ln>
            <a:noFill/>
          </a:ln>
          <a:effectLst>
            <a:softEdge rad="112500"/>
          </a:effectLst>
        </p:spPr>
      </p:pic>
      <p:pic>
        <p:nvPicPr>
          <p:cNvPr id="17" name="Picture 2">
            <a:extLst>
              <a:ext uri="{FF2B5EF4-FFF2-40B4-BE49-F238E27FC236}">
                <a16:creationId xmlns:a16="http://schemas.microsoft.com/office/drawing/2014/main" id="{802FC676-C7A5-BCE2-AE06-91791F4E0B6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26174" r="25528"/>
          <a:stretch/>
        </p:blipFill>
        <p:spPr bwMode="auto">
          <a:xfrm>
            <a:off x="3093270" y="1525129"/>
            <a:ext cx="1766795" cy="2435258"/>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9" name="Picture 4">
            <a:extLst>
              <a:ext uri="{FF2B5EF4-FFF2-40B4-BE49-F238E27FC236}">
                <a16:creationId xmlns:a16="http://schemas.microsoft.com/office/drawing/2014/main" id="{1BEE9630-8D86-E5AD-70F3-87C62ACBBFCA}"/>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31897" r="29085"/>
          <a:stretch/>
        </p:blipFill>
        <p:spPr bwMode="auto">
          <a:xfrm>
            <a:off x="3322793" y="377249"/>
            <a:ext cx="848213" cy="11412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198</TotalTime>
  <Words>439</Words>
  <Application>Microsoft Office PowerPoint</Application>
  <PresentationFormat>Widescreen</PresentationFormat>
  <Paragraphs>24</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Fiona Booth</dc:creator>
  <cp:lastModifiedBy>Fiona Booth</cp:lastModifiedBy>
  <cp:revision>405</cp:revision>
  <dcterms:created xsi:type="dcterms:W3CDTF">2025-08-03T16:43:27Z</dcterms:created>
  <dcterms:modified xsi:type="dcterms:W3CDTF">2026-02-20T13:29:56Z</dcterms:modified>
</cp:coreProperties>
</file>