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330AC73-6E09-DECE-21CF-BD1772C7D640}" v="7" dt="2026-01-09T09:41:08.10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p:scale>
          <a:sx n="80" d="100"/>
          <a:sy n="80" d="100"/>
        </p:scale>
        <p:origin x="-76" y="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sa Francis" userId="S::lfrancis@bolton-by-bowland.lancs.sch.uk::5ebe2954-466e-4eef-80dc-1f0d393b43e2" providerId="AD" clId="Web-{4330AC73-6E09-DECE-21CF-BD1772C7D640}"/>
    <pc:docChg chg="modSld">
      <pc:chgData name="Lisa Francis" userId="S::lfrancis@bolton-by-bowland.lancs.sch.uk::5ebe2954-466e-4eef-80dc-1f0d393b43e2" providerId="AD" clId="Web-{4330AC73-6E09-DECE-21CF-BD1772C7D640}" dt="2026-01-09T09:41:08.108" v="3" actId="14100"/>
      <pc:docMkLst>
        <pc:docMk/>
      </pc:docMkLst>
      <pc:sldChg chg="modSp">
        <pc:chgData name="Lisa Francis" userId="S::lfrancis@bolton-by-bowland.lancs.sch.uk::5ebe2954-466e-4eef-80dc-1f0d393b43e2" providerId="AD" clId="Web-{4330AC73-6E09-DECE-21CF-BD1772C7D640}" dt="2026-01-09T09:41:08.108" v="3" actId="14100"/>
        <pc:sldMkLst>
          <pc:docMk/>
          <pc:sldMk cId="109857222" sldId="256"/>
        </pc:sldMkLst>
        <pc:spChg chg="mod">
          <ac:chgData name="Lisa Francis" userId="S::lfrancis@bolton-by-bowland.lancs.sch.uk::5ebe2954-466e-4eef-80dc-1f0d393b43e2" providerId="AD" clId="Web-{4330AC73-6E09-DECE-21CF-BD1772C7D640}" dt="2026-01-09T09:41:04.140" v="2" actId="20577"/>
          <ac:spMkLst>
            <pc:docMk/>
            <pc:sldMk cId="109857222" sldId="256"/>
            <ac:spMk id="9" creationId="{F15923F6-87C6-2857-A7FA-FB43F62EED8A}"/>
          </ac:spMkLst>
        </pc:spChg>
        <pc:spChg chg="mod">
          <ac:chgData name="Lisa Francis" userId="S::lfrancis@bolton-by-bowland.lancs.sch.uk::5ebe2954-466e-4eef-80dc-1f0d393b43e2" providerId="AD" clId="Web-{4330AC73-6E09-DECE-21CF-BD1772C7D640}" dt="2026-01-09T09:41:08.108" v="3" actId="14100"/>
          <ac:spMkLst>
            <pc:docMk/>
            <pc:sldMk cId="109857222" sldId="256"/>
            <ac:spMk id="11" creationId="{C720DF80-80AA-596A-E538-341B5E5E977A}"/>
          </ac:spMkLst>
        </pc:spChg>
      </pc:sldChg>
    </pc:docChg>
  </pc:docChgLst>
  <pc:docChgLst>
    <pc:chgData name="Lisa Francis" userId="S::lfrancis@bolton-by-bowland.lancs.sch.uk::5ebe2954-466e-4eef-80dc-1f0d393b43e2" providerId="AD" clId="Web-{59F8E25C-8E5F-DF32-0C49-8327D507214D}"/>
    <pc:docChg chg="modSld">
      <pc:chgData name="Lisa Francis" userId="S::lfrancis@bolton-by-bowland.lancs.sch.uk::5ebe2954-466e-4eef-80dc-1f0d393b43e2" providerId="AD" clId="Web-{59F8E25C-8E5F-DF32-0C49-8327D507214D}" dt="2026-01-04T13:20:40.458" v="14" actId="1076"/>
      <pc:docMkLst>
        <pc:docMk/>
      </pc:docMkLst>
      <pc:sldChg chg="modSp">
        <pc:chgData name="Lisa Francis" userId="S::lfrancis@bolton-by-bowland.lancs.sch.uk::5ebe2954-466e-4eef-80dc-1f0d393b43e2" providerId="AD" clId="Web-{59F8E25C-8E5F-DF32-0C49-8327D507214D}" dt="2026-01-04T13:20:40.458" v="14" actId="1076"/>
        <pc:sldMkLst>
          <pc:docMk/>
          <pc:sldMk cId="109857222" sldId="256"/>
        </pc:sldMkLst>
        <pc:spChg chg="mod">
          <ac:chgData name="Lisa Francis" userId="S::lfrancis@bolton-by-bowland.lancs.sch.uk::5ebe2954-466e-4eef-80dc-1f0d393b43e2" providerId="AD" clId="Web-{59F8E25C-8E5F-DF32-0C49-8327D507214D}" dt="2026-01-04T13:19:28.282" v="7" actId="20577"/>
          <ac:spMkLst>
            <pc:docMk/>
            <pc:sldMk cId="109857222" sldId="256"/>
            <ac:spMk id="3" creationId="{B2F37AC3-29FA-8B32-E388-8DB501ABEDD7}"/>
          </ac:spMkLst>
        </pc:spChg>
        <pc:spChg chg="mod">
          <ac:chgData name="Lisa Francis" userId="S::lfrancis@bolton-by-bowland.lancs.sch.uk::5ebe2954-466e-4eef-80dc-1f0d393b43e2" providerId="AD" clId="Web-{59F8E25C-8E5F-DF32-0C49-8327D507214D}" dt="2026-01-04T13:20:38.536" v="13" actId="20577"/>
          <ac:spMkLst>
            <pc:docMk/>
            <pc:sldMk cId="109857222" sldId="256"/>
            <ac:spMk id="7" creationId="{D6E40D4A-A876-235E-9CC3-F609DB74BB0C}"/>
          </ac:spMkLst>
        </pc:spChg>
        <pc:spChg chg="mod">
          <ac:chgData name="Lisa Francis" userId="S::lfrancis@bolton-by-bowland.lancs.sch.uk::5ebe2954-466e-4eef-80dc-1f0d393b43e2" providerId="AD" clId="Web-{59F8E25C-8E5F-DF32-0C49-8327D507214D}" dt="2026-01-04T13:20:03.878" v="9" actId="20577"/>
          <ac:spMkLst>
            <pc:docMk/>
            <pc:sldMk cId="109857222" sldId="256"/>
            <ac:spMk id="8" creationId="{ECFE499F-F712-EF5D-E9CD-7074B7436139}"/>
          </ac:spMkLst>
        </pc:spChg>
        <pc:spChg chg="mod">
          <ac:chgData name="Lisa Francis" userId="S::lfrancis@bolton-by-bowland.lancs.sch.uk::5ebe2954-466e-4eef-80dc-1f0d393b43e2" providerId="AD" clId="Web-{59F8E25C-8E5F-DF32-0C49-8327D507214D}" dt="2026-01-04T13:19:03.015" v="4" actId="20577"/>
          <ac:spMkLst>
            <pc:docMk/>
            <pc:sldMk cId="109857222" sldId="256"/>
            <ac:spMk id="12" creationId="{5293E81E-6316-EC0B-612C-89701D98F623}"/>
          </ac:spMkLst>
        </pc:spChg>
        <pc:picChg chg="mod">
          <ac:chgData name="Lisa Francis" userId="S::lfrancis@bolton-by-bowland.lancs.sch.uk::5ebe2954-466e-4eef-80dc-1f0d393b43e2" providerId="AD" clId="Web-{59F8E25C-8E5F-DF32-0C49-8327D507214D}" dt="2026-01-04T13:20:40.458" v="14" actId="1076"/>
          <ac:picMkLst>
            <pc:docMk/>
            <pc:sldMk cId="109857222" sldId="256"/>
            <ac:picMk id="4" creationId="{244F7D50-C46C-6A2C-C2C4-F7C60CB96D56}"/>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09/01/2026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09/01/2026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09/01/2026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09/01/2026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09/01/2026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09/01/2026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09/01/2026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09/01/2026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 Id="rId9"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blue and white logo&#10;&#10;AI-generated content may be incorrect.">
            <a:extLst>
              <a:ext uri="{FF2B5EF4-FFF2-40B4-BE49-F238E27FC236}">
                <a16:creationId xmlns:a16="http://schemas.microsoft.com/office/drawing/2014/main" id="{244F7D50-C46C-6A2C-C2C4-F7C60CB96D56}"/>
              </a:ext>
            </a:extLst>
          </p:cNvPr>
          <p:cNvPicPr>
            <a:picLocks noChangeAspect="1"/>
          </p:cNvPicPr>
          <p:nvPr/>
        </p:nvPicPr>
        <p:blipFill>
          <a:blip r:embed="rId2"/>
          <a:stretch>
            <a:fillRect/>
          </a:stretch>
        </p:blipFill>
        <p:spPr>
          <a:xfrm>
            <a:off x="4683430" y="2151668"/>
            <a:ext cx="2362200" cy="2028825"/>
          </a:xfrm>
          <a:prstGeom prst="ellipse">
            <a:avLst/>
          </a:prstGeom>
          <a:ln>
            <a:noFill/>
          </a:ln>
          <a:effectLst>
            <a:softEdge rad="112500"/>
          </a:effectLst>
        </p:spPr>
      </p:pic>
      <p:sp>
        <p:nvSpPr>
          <p:cNvPr id="5" name="TextBox 4">
            <a:extLst>
              <a:ext uri="{FF2B5EF4-FFF2-40B4-BE49-F238E27FC236}">
                <a16:creationId xmlns:a16="http://schemas.microsoft.com/office/drawing/2014/main" id="{9089CA61-D50F-6A4D-E424-240961057402}"/>
              </a:ext>
            </a:extLst>
          </p:cNvPr>
          <p:cNvSpPr txBox="1"/>
          <p:nvPr/>
        </p:nvSpPr>
        <p:spPr>
          <a:xfrm>
            <a:off x="149371" y="81324"/>
            <a:ext cx="2511064" cy="2308324"/>
          </a:xfrm>
          <a:custGeom>
            <a:avLst/>
            <a:gdLst>
              <a:gd name="csX0" fmla="*/ 0 w 2511064"/>
              <a:gd name="csY0" fmla="*/ 0 h 2308324"/>
              <a:gd name="csX1" fmla="*/ 677987 w 2511064"/>
              <a:gd name="csY1" fmla="*/ 0 h 2308324"/>
              <a:gd name="csX2" fmla="*/ 1355975 w 2511064"/>
              <a:gd name="csY2" fmla="*/ 0 h 2308324"/>
              <a:gd name="csX3" fmla="*/ 2511064 w 2511064"/>
              <a:gd name="csY3" fmla="*/ 0 h 2308324"/>
              <a:gd name="csX4" fmla="*/ 2511064 w 2511064"/>
              <a:gd name="csY4" fmla="*/ 553998 h 2308324"/>
              <a:gd name="csX5" fmla="*/ 2511064 w 2511064"/>
              <a:gd name="csY5" fmla="*/ 1107996 h 2308324"/>
              <a:gd name="csX6" fmla="*/ 2511064 w 2511064"/>
              <a:gd name="csY6" fmla="*/ 1685077 h 2308324"/>
              <a:gd name="csX7" fmla="*/ 2511064 w 2511064"/>
              <a:gd name="csY7" fmla="*/ 2308324 h 2308324"/>
              <a:gd name="csX8" fmla="*/ 1958630 w 2511064"/>
              <a:gd name="csY8" fmla="*/ 2308324 h 2308324"/>
              <a:gd name="csX9" fmla="*/ 1406196 w 2511064"/>
              <a:gd name="csY9" fmla="*/ 2308324 h 2308324"/>
              <a:gd name="csX10" fmla="*/ 778430 w 2511064"/>
              <a:gd name="csY10" fmla="*/ 2308324 h 2308324"/>
              <a:gd name="csX11" fmla="*/ 0 w 2511064"/>
              <a:gd name="csY11" fmla="*/ 2308324 h 2308324"/>
              <a:gd name="csX12" fmla="*/ 0 w 2511064"/>
              <a:gd name="csY12" fmla="*/ 1731243 h 2308324"/>
              <a:gd name="csX13" fmla="*/ 0 w 2511064"/>
              <a:gd name="csY13" fmla="*/ 1200328 h 2308324"/>
              <a:gd name="csX14" fmla="*/ 0 w 2511064"/>
              <a:gd name="csY14" fmla="*/ 577081 h 2308324"/>
              <a:gd name="csX15" fmla="*/ 0 w 2511064"/>
              <a:gd name="csY15" fmla="*/ 0 h 230832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Lst>
            <a:rect l="l" t="t" r="r" b="b"/>
            <a:pathLst>
              <a:path w="2511064" h="2308324" extrusionOk="0">
                <a:moveTo>
                  <a:pt x="0" y="0"/>
                </a:moveTo>
                <a:cubicBezTo>
                  <a:pt x="327254" y="22399"/>
                  <a:pt x="413105" y="8328"/>
                  <a:pt x="677987" y="0"/>
                </a:cubicBezTo>
                <a:cubicBezTo>
                  <a:pt x="942869" y="-8328"/>
                  <a:pt x="1183672" y="10521"/>
                  <a:pt x="1355975" y="0"/>
                </a:cubicBezTo>
                <a:cubicBezTo>
                  <a:pt x="1528278" y="-10521"/>
                  <a:pt x="2032000" y="-42517"/>
                  <a:pt x="2511064" y="0"/>
                </a:cubicBezTo>
                <a:cubicBezTo>
                  <a:pt x="2518027" y="248575"/>
                  <a:pt x="2534999" y="292995"/>
                  <a:pt x="2511064" y="553998"/>
                </a:cubicBezTo>
                <a:cubicBezTo>
                  <a:pt x="2487129" y="815001"/>
                  <a:pt x="2519928" y="961270"/>
                  <a:pt x="2511064" y="1107996"/>
                </a:cubicBezTo>
                <a:cubicBezTo>
                  <a:pt x="2502200" y="1254722"/>
                  <a:pt x="2513918" y="1403060"/>
                  <a:pt x="2511064" y="1685077"/>
                </a:cubicBezTo>
                <a:cubicBezTo>
                  <a:pt x="2508210" y="1967094"/>
                  <a:pt x="2522128" y="2150668"/>
                  <a:pt x="2511064" y="2308324"/>
                </a:cubicBezTo>
                <a:cubicBezTo>
                  <a:pt x="2293663" y="2322039"/>
                  <a:pt x="2171868" y="2292038"/>
                  <a:pt x="1958630" y="2308324"/>
                </a:cubicBezTo>
                <a:cubicBezTo>
                  <a:pt x="1745392" y="2324610"/>
                  <a:pt x="1682116" y="2288462"/>
                  <a:pt x="1406196" y="2308324"/>
                </a:cubicBezTo>
                <a:cubicBezTo>
                  <a:pt x="1130276" y="2328186"/>
                  <a:pt x="1013528" y="2281924"/>
                  <a:pt x="778430" y="2308324"/>
                </a:cubicBezTo>
                <a:cubicBezTo>
                  <a:pt x="543332" y="2334724"/>
                  <a:pt x="317198" y="2346592"/>
                  <a:pt x="0" y="2308324"/>
                </a:cubicBezTo>
                <a:cubicBezTo>
                  <a:pt x="-6172" y="2130630"/>
                  <a:pt x="-7167" y="1881613"/>
                  <a:pt x="0" y="1731243"/>
                </a:cubicBezTo>
                <a:cubicBezTo>
                  <a:pt x="7167" y="1580873"/>
                  <a:pt x="11681" y="1349535"/>
                  <a:pt x="0" y="1200328"/>
                </a:cubicBezTo>
                <a:cubicBezTo>
                  <a:pt x="-11681" y="1051121"/>
                  <a:pt x="5352" y="726020"/>
                  <a:pt x="0" y="577081"/>
                </a:cubicBezTo>
                <a:cubicBezTo>
                  <a:pt x="-5352" y="428142"/>
                  <a:pt x="-9998" y="257619"/>
                  <a:pt x="0" y="0"/>
                </a:cubicBezTo>
                <a:close/>
              </a:path>
            </a:pathLst>
          </a:custGeom>
          <a:noFill/>
          <a:ln w="28575">
            <a:solidFill>
              <a:srgbClr val="00B050"/>
            </a:solidFill>
            <a:extLst>
              <a:ext uri="{C807C97D-BFC1-408E-A445-0C87EB9F89A2}">
                <ask:lineSketchStyleProps xmlns:ask="http://schemas.microsoft.com/office/drawing/2018/sketchyshapes" sd="1096517083">
                  <a:prstGeom prst="rect">
                    <a:avLst/>
                  </a:prstGeom>
                  <ask:type>
                    <ask:lineSketchFreehand/>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latin typeface="Comic Sans MS" panose="030F0702030302020204" pitchFamily="66" charset="0"/>
                <a:ea typeface="+mn-lt"/>
                <a:cs typeface="+mn-lt"/>
              </a:rPr>
              <a:t>English: We will be continuing our text from last half term Grandpa’s Camper and also reading </a:t>
            </a:r>
            <a:r>
              <a:rPr lang="en-GB" sz="1200" b="0" i="0" dirty="0" err="1">
                <a:solidFill>
                  <a:srgbClr val="000000"/>
                </a:solidFill>
                <a:effectLst/>
                <a:latin typeface="Comic Sans MS" panose="030F0702030302020204" pitchFamily="66" charset="0"/>
              </a:rPr>
              <a:t>Beegu</a:t>
            </a:r>
            <a:r>
              <a:rPr lang="en-GB" sz="1200" b="0" i="0" dirty="0">
                <a:solidFill>
                  <a:srgbClr val="000000"/>
                </a:solidFill>
                <a:effectLst/>
                <a:latin typeface="Comic Sans MS" panose="030F0702030302020204" pitchFamily="66" charset="0"/>
              </a:rPr>
              <a:t> by Alexis Deacon and  Astro Girl by Ken Wilson-Max.</a:t>
            </a:r>
          </a:p>
          <a:p>
            <a:r>
              <a:rPr lang="en-GB" sz="1200" dirty="0">
                <a:solidFill>
                  <a:srgbClr val="000000"/>
                </a:solidFill>
                <a:latin typeface="Comic Sans MS" panose="030F0702030302020204" pitchFamily="66" charset="0"/>
              </a:rPr>
              <a:t>The children will be creating p</a:t>
            </a:r>
            <a:r>
              <a:rPr lang="en-GB" sz="1200" dirty="0">
                <a:latin typeface="Comic Sans MS" panose="030F0702030302020204" pitchFamily="66" charset="0"/>
              </a:rPr>
              <a:t>osters, guides, letters, short reports and their own narratives.</a:t>
            </a:r>
          </a:p>
          <a:p>
            <a:r>
              <a:rPr lang="en-GB" sz="1200" dirty="0">
                <a:latin typeface="Comic Sans MS" panose="030F0702030302020204" pitchFamily="66" charset="0"/>
              </a:rPr>
              <a:t>They will also be writing a fact file all about space.</a:t>
            </a:r>
            <a:endParaRPr lang="en-US" sz="1200" dirty="0">
              <a:latin typeface="Comic Sans MS" panose="030F0702030302020204" pitchFamily="66" charset="0"/>
            </a:endParaRPr>
          </a:p>
        </p:txBody>
      </p:sp>
      <p:sp>
        <p:nvSpPr>
          <p:cNvPr id="7" name="TextBox 6">
            <a:extLst>
              <a:ext uri="{FF2B5EF4-FFF2-40B4-BE49-F238E27FC236}">
                <a16:creationId xmlns:a16="http://schemas.microsoft.com/office/drawing/2014/main" id="{D6E40D4A-A876-235E-9CC3-F609DB74BB0C}"/>
              </a:ext>
            </a:extLst>
          </p:cNvPr>
          <p:cNvSpPr txBox="1"/>
          <p:nvPr/>
        </p:nvSpPr>
        <p:spPr>
          <a:xfrm>
            <a:off x="9012263" y="436536"/>
            <a:ext cx="2743200" cy="830997"/>
          </a:xfrm>
          <a:custGeom>
            <a:avLst/>
            <a:gdLst>
              <a:gd name="csX0" fmla="*/ 0 w 2743200"/>
              <a:gd name="csY0" fmla="*/ 0 h 830997"/>
              <a:gd name="csX1" fmla="*/ 603504 w 2743200"/>
              <a:gd name="csY1" fmla="*/ 0 h 830997"/>
              <a:gd name="csX2" fmla="*/ 1207008 w 2743200"/>
              <a:gd name="csY2" fmla="*/ 0 h 830997"/>
              <a:gd name="csX3" fmla="*/ 1673352 w 2743200"/>
              <a:gd name="csY3" fmla="*/ 0 h 830997"/>
              <a:gd name="csX4" fmla="*/ 2139696 w 2743200"/>
              <a:gd name="csY4" fmla="*/ 0 h 830997"/>
              <a:gd name="csX5" fmla="*/ 2743200 w 2743200"/>
              <a:gd name="csY5" fmla="*/ 0 h 830997"/>
              <a:gd name="csX6" fmla="*/ 2743200 w 2743200"/>
              <a:gd name="csY6" fmla="*/ 423808 h 830997"/>
              <a:gd name="csX7" fmla="*/ 2743200 w 2743200"/>
              <a:gd name="csY7" fmla="*/ 830997 h 830997"/>
              <a:gd name="csX8" fmla="*/ 2194560 w 2743200"/>
              <a:gd name="csY8" fmla="*/ 830997 h 830997"/>
              <a:gd name="csX9" fmla="*/ 1673352 w 2743200"/>
              <a:gd name="csY9" fmla="*/ 830997 h 830997"/>
              <a:gd name="csX10" fmla="*/ 1069848 w 2743200"/>
              <a:gd name="csY10" fmla="*/ 830997 h 830997"/>
              <a:gd name="csX11" fmla="*/ 466344 w 2743200"/>
              <a:gd name="csY11" fmla="*/ 830997 h 830997"/>
              <a:gd name="csX12" fmla="*/ 0 w 2743200"/>
              <a:gd name="csY12" fmla="*/ 830997 h 830997"/>
              <a:gd name="csX13" fmla="*/ 0 w 2743200"/>
              <a:gd name="csY13" fmla="*/ 415499 h 830997"/>
              <a:gd name="csX14" fmla="*/ 0 w 2743200"/>
              <a:gd name="csY14" fmla="*/ 0 h 83099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2743200" h="830997" extrusionOk="0">
                <a:moveTo>
                  <a:pt x="0" y="0"/>
                </a:moveTo>
                <a:cubicBezTo>
                  <a:pt x="265928" y="-12264"/>
                  <a:pt x="445721" y="39471"/>
                  <a:pt x="603504" y="0"/>
                </a:cubicBezTo>
                <a:cubicBezTo>
                  <a:pt x="761287" y="-39471"/>
                  <a:pt x="1063933" y="64183"/>
                  <a:pt x="1207008" y="0"/>
                </a:cubicBezTo>
                <a:cubicBezTo>
                  <a:pt x="1350083" y="-64183"/>
                  <a:pt x="1571467" y="17777"/>
                  <a:pt x="1673352" y="0"/>
                </a:cubicBezTo>
                <a:cubicBezTo>
                  <a:pt x="1775237" y="-17777"/>
                  <a:pt x="1939593" y="36464"/>
                  <a:pt x="2139696" y="0"/>
                </a:cubicBezTo>
                <a:cubicBezTo>
                  <a:pt x="2339799" y="-36464"/>
                  <a:pt x="2541703" y="27805"/>
                  <a:pt x="2743200" y="0"/>
                </a:cubicBezTo>
                <a:cubicBezTo>
                  <a:pt x="2788256" y="127313"/>
                  <a:pt x="2699632" y="334093"/>
                  <a:pt x="2743200" y="423808"/>
                </a:cubicBezTo>
                <a:cubicBezTo>
                  <a:pt x="2786768" y="513523"/>
                  <a:pt x="2732480" y="712243"/>
                  <a:pt x="2743200" y="830997"/>
                </a:cubicBezTo>
                <a:cubicBezTo>
                  <a:pt x="2583027" y="852615"/>
                  <a:pt x="2467140" y="813810"/>
                  <a:pt x="2194560" y="830997"/>
                </a:cubicBezTo>
                <a:cubicBezTo>
                  <a:pt x="1921980" y="848184"/>
                  <a:pt x="1786257" y="789867"/>
                  <a:pt x="1673352" y="830997"/>
                </a:cubicBezTo>
                <a:cubicBezTo>
                  <a:pt x="1560447" y="872127"/>
                  <a:pt x="1190958" y="780988"/>
                  <a:pt x="1069848" y="830997"/>
                </a:cubicBezTo>
                <a:cubicBezTo>
                  <a:pt x="948738" y="881006"/>
                  <a:pt x="718160" y="783179"/>
                  <a:pt x="466344" y="830997"/>
                </a:cubicBezTo>
                <a:cubicBezTo>
                  <a:pt x="214528" y="878815"/>
                  <a:pt x="203536" y="781478"/>
                  <a:pt x="0" y="830997"/>
                </a:cubicBezTo>
                <a:cubicBezTo>
                  <a:pt x="-49384" y="646124"/>
                  <a:pt x="12770" y="503712"/>
                  <a:pt x="0" y="415499"/>
                </a:cubicBezTo>
                <a:cubicBezTo>
                  <a:pt x="-12770" y="327286"/>
                  <a:pt x="41238" y="86248"/>
                  <a:pt x="0" y="0"/>
                </a:cubicBezTo>
                <a:close/>
              </a:path>
            </a:pathLst>
          </a:custGeom>
          <a:noFill/>
          <a:ln w="28575">
            <a:solidFill>
              <a:srgbClr val="00B050"/>
            </a:solidFill>
            <a:extLst>
              <a:ext uri="{C807C97D-BFC1-408E-A445-0C87EB9F89A2}">
                <ask:lineSketchStyleProps xmlns:ask="http://schemas.microsoft.com/office/drawing/2018/sketchyshapes" sd="4123194017">
                  <a:prstGeom prst="rect">
                    <a:avLst/>
                  </a:prstGeom>
                  <ask:type>
                    <ask:lineSketchScribble/>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err="1">
                <a:latin typeface="Comic Sans MS"/>
              </a:rPr>
              <a:t>Maths</a:t>
            </a:r>
            <a:r>
              <a:rPr lang="en-US" sz="1200" dirty="0">
                <a:latin typeface="Comic Sans MS"/>
              </a:rPr>
              <a:t>: we will be learning to </a:t>
            </a:r>
            <a:r>
              <a:rPr lang="en-GB" sz="1200" b="0" i="0" dirty="0">
                <a:solidFill>
                  <a:srgbClr val="000000"/>
                </a:solidFill>
                <a:effectLst/>
                <a:latin typeface="Comic Sans MS"/>
              </a:rPr>
              <a:t>Add and Subtract</a:t>
            </a:r>
            <a:r>
              <a:rPr lang="en-GB" sz="1200" dirty="0">
                <a:solidFill>
                  <a:srgbClr val="000000"/>
                </a:solidFill>
                <a:latin typeface="Comic Sans MS"/>
              </a:rPr>
              <a:t> </a:t>
            </a:r>
            <a:r>
              <a:rPr lang="en-GB" sz="1200" b="0" i="0" dirty="0">
                <a:solidFill>
                  <a:srgbClr val="000000"/>
                </a:solidFill>
                <a:effectLst/>
                <a:latin typeface="Comic Sans MS"/>
              </a:rPr>
              <a:t>(within 100) and </a:t>
            </a:r>
            <a:r>
              <a:rPr lang="en-GB" sz="1200" dirty="0">
                <a:solidFill>
                  <a:srgbClr val="000000"/>
                </a:solidFill>
                <a:latin typeface="Comic Sans MS"/>
              </a:rPr>
              <a:t>practise</a:t>
            </a:r>
            <a:r>
              <a:rPr lang="en-GB" sz="1200" b="0" i="0" dirty="0">
                <a:solidFill>
                  <a:srgbClr val="000000"/>
                </a:solidFill>
                <a:effectLst/>
                <a:latin typeface="Comic Sans MS"/>
              </a:rPr>
              <a:t> our </a:t>
            </a:r>
            <a:r>
              <a:rPr lang="en-GB" sz="1200" dirty="0">
                <a:solidFill>
                  <a:srgbClr val="000000"/>
                </a:solidFill>
                <a:latin typeface="Comic Sans MS"/>
              </a:rPr>
              <a:t>m</a:t>
            </a:r>
            <a:r>
              <a:rPr lang="en-GB" sz="1200" b="0" i="0" dirty="0">
                <a:solidFill>
                  <a:srgbClr val="000000"/>
                </a:solidFill>
                <a:effectLst/>
                <a:latin typeface="Comic Sans MS"/>
              </a:rPr>
              <a:t>ultiplication and division skills</a:t>
            </a:r>
            <a:endParaRPr lang="en-US" sz="1200" dirty="0">
              <a:latin typeface="Comic Sans MS"/>
            </a:endParaRPr>
          </a:p>
        </p:txBody>
      </p:sp>
      <p:sp>
        <p:nvSpPr>
          <p:cNvPr id="8" name="TextBox 7">
            <a:extLst>
              <a:ext uri="{FF2B5EF4-FFF2-40B4-BE49-F238E27FC236}">
                <a16:creationId xmlns:a16="http://schemas.microsoft.com/office/drawing/2014/main" id="{ECFE499F-F712-EF5D-E9CD-7074B7436139}"/>
              </a:ext>
            </a:extLst>
          </p:cNvPr>
          <p:cNvSpPr txBox="1"/>
          <p:nvPr/>
        </p:nvSpPr>
        <p:spPr>
          <a:xfrm>
            <a:off x="8856564" y="1701072"/>
            <a:ext cx="2962824" cy="1200329"/>
          </a:xfrm>
          <a:custGeom>
            <a:avLst/>
            <a:gdLst>
              <a:gd name="csX0" fmla="*/ 0 w 2962824"/>
              <a:gd name="csY0" fmla="*/ 0 h 1200329"/>
              <a:gd name="csX1" fmla="*/ 2962824 w 2962824"/>
              <a:gd name="csY1" fmla="*/ 0 h 1200329"/>
              <a:gd name="csX2" fmla="*/ 2962824 w 2962824"/>
              <a:gd name="csY2" fmla="*/ 1200329 h 1200329"/>
              <a:gd name="csX3" fmla="*/ 0 w 2962824"/>
              <a:gd name="csY3" fmla="*/ 1200329 h 1200329"/>
              <a:gd name="csX4" fmla="*/ 0 w 2962824"/>
              <a:gd name="csY4" fmla="*/ 0 h 1200329"/>
            </a:gdLst>
            <a:ahLst/>
            <a:cxnLst>
              <a:cxn ang="0">
                <a:pos x="csX0" y="csY0"/>
              </a:cxn>
              <a:cxn ang="0">
                <a:pos x="csX1" y="csY1"/>
              </a:cxn>
              <a:cxn ang="0">
                <a:pos x="csX2" y="csY2"/>
              </a:cxn>
              <a:cxn ang="0">
                <a:pos x="csX3" y="csY3"/>
              </a:cxn>
              <a:cxn ang="0">
                <a:pos x="csX4" y="csY4"/>
              </a:cxn>
            </a:cxnLst>
            <a:rect l="l" t="t" r="r" b="b"/>
            <a:pathLst>
              <a:path w="2962824" h="1200329" extrusionOk="0">
                <a:moveTo>
                  <a:pt x="0" y="0"/>
                </a:moveTo>
                <a:cubicBezTo>
                  <a:pt x="617738" y="14652"/>
                  <a:pt x="2593073" y="92045"/>
                  <a:pt x="2962824" y="0"/>
                </a:cubicBezTo>
                <a:cubicBezTo>
                  <a:pt x="2868291" y="191041"/>
                  <a:pt x="2858120" y="877042"/>
                  <a:pt x="2962824" y="1200329"/>
                </a:cubicBezTo>
                <a:cubicBezTo>
                  <a:pt x="1673694" y="1073094"/>
                  <a:pt x="550344" y="1260447"/>
                  <a:pt x="0" y="1200329"/>
                </a:cubicBezTo>
                <a:cubicBezTo>
                  <a:pt x="27567" y="991116"/>
                  <a:pt x="-37340" y="171248"/>
                  <a:pt x="0" y="0"/>
                </a:cubicBezTo>
                <a:close/>
              </a:path>
            </a:pathLst>
          </a:custGeom>
          <a:noFill/>
          <a:ln w="28575">
            <a:solidFill>
              <a:srgbClr val="0070C0"/>
            </a:solidFill>
            <a:extLst>
              <a:ext uri="{C807C97D-BFC1-408E-A445-0C87EB9F89A2}">
                <ask:lineSketchStyleProps xmlns:ask="http://schemas.microsoft.com/office/drawing/2018/sketchyshapes" sd="3827333458">
                  <a:prstGeom prst="rect">
                    <a:avLst/>
                  </a:prstGeom>
                  <ask:type>
                    <ask:lineSketchCurved/>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latin typeface="Comic Sans MS"/>
              </a:rPr>
              <a:t>R.E We will be exploring Jesus and how he was an ex</a:t>
            </a:r>
            <a:r>
              <a:rPr lang="en-GB" sz="1200" i="0" dirty="0" err="1">
                <a:solidFill>
                  <a:srgbClr val="626262"/>
                </a:solidFill>
                <a:effectLst/>
                <a:latin typeface="Comic Sans MS"/>
              </a:rPr>
              <a:t>tra</a:t>
            </a:r>
            <a:r>
              <a:rPr lang="en-GB" sz="1200" i="0" dirty="0">
                <a:solidFill>
                  <a:srgbClr val="626262"/>
                </a:solidFill>
                <a:effectLst/>
                <a:latin typeface="Comic Sans MS"/>
              </a:rPr>
              <a:t> ordinary person who welcomed everyone as a friend and that he had the power to miraculously heal people.</a:t>
            </a:r>
          </a:p>
          <a:p>
            <a:endParaRPr lang="en-US" sz="1200" dirty="0">
              <a:latin typeface="Comic Sans MS"/>
            </a:endParaRPr>
          </a:p>
        </p:txBody>
      </p:sp>
      <p:sp>
        <p:nvSpPr>
          <p:cNvPr id="9" name="TextBox 8">
            <a:extLst>
              <a:ext uri="{FF2B5EF4-FFF2-40B4-BE49-F238E27FC236}">
                <a16:creationId xmlns:a16="http://schemas.microsoft.com/office/drawing/2014/main" id="{F15923F6-87C6-2857-A7FA-FB43F62EED8A}"/>
              </a:ext>
            </a:extLst>
          </p:cNvPr>
          <p:cNvSpPr txBox="1"/>
          <p:nvPr/>
        </p:nvSpPr>
        <p:spPr>
          <a:xfrm>
            <a:off x="149371" y="5231723"/>
            <a:ext cx="3488666" cy="830997"/>
          </a:xfrm>
          <a:custGeom>
            <a:avLst/>
            <a:gdLst>
              <a:gd name="csX0" fmla="*/ 0 w 3488666"/>
              <a:gd name="csY0" fmla="*/ 0 h 830997"/>
              <a:gd name="csX1" fmla="*/ 3488666 w 3488666"/>
              <a:gd name="csY1" fmla="*/ 0 h 830997"/>
              <a:gd name="csX2" fmla="*/ 3488666 w 3488666"/>
              <a:gd name="csY2" fmla="*/ 830997 h 830997"/>
              <a:gd name="csX3" fmla="*/ 0 w 3488666"/>
              <a:gd name="csY3" fmla="*/ 830997 h 830997"/>
              <a:gd name="csX4" fmla="*/ 0 w 3488666"/>
              <a:gd name="csY4" fmla="*/ 0 h 830997"/>
            </a:gdLst>
            <a:ahLst/>
            <a:cxnLst>
              <a:cxn ang="0">
                <a:pos x="csX0" y="csY0"/>
              </a:cxn>
              <a:cxn ang="0">
                <a:pos x="csX1" y="csY1"/>
              </a:cxn>
              <a:cxn ang="0">
                <a:pos x="csX2" y="csY2"/>
              </a:cxn>
              <a:cxn ang="0">
                <a:pos x="csX3" y="csY3"/>
              </a:cxn>
              <a:cxn ang="0">
                <a:pos x="csX4" y="csY4"/>
              </a:cxn>
            </a:cxnLst>
            <a:rect l="l" t="t" r="r" b="b"/>
            <a:pathLst>
              <a:path w="3488666" h="830997" extrusionOk="0">
                <a:moveTo>
                  <a:pt x="0" y="0"/>
                </a:moveTo>
                <a:cubicBezTo>
                  <a:pt x="578417" y="-159387"/>
                  <a:pt x="2693778" y="148095"/>
                  <a:pt x="3488666" y="0"/>
                </a:cubicBezTo>
                <a:cubicBezTo>
                  <a:pt x="3426357" y="409631"/>
                  <a:pt x="3418998" y="542940"/>
                  <a:pt x="3488666" y="830997"/>
                </a:cubicBezTo>
                <a:cubicBezTo>
                  <a:pt x="1906376" y="679833"/>
                  <a:pt x="1728062" y="816987"/>
                  <a:pt x="0" y="830997"/>
                </a:cubicBezTo>
                <a:cubicBezTo>
                  <a:pt x="38251" y="688195"/>
                  <a:pt x="70551" y="239007"/>
                  <a:pt x="0" y="0"/>
                </a:cubicBezTo>
                <a:close/>
              </a:path>
            </a:pathLst>
          </a:custGeom>
          <a:noFill/>
          <a:ln w="28575">
            <a:solidFill>
              <a:srgbClr val="00B050"/>
            </a:solidFill>
            <a:extLst>
              <a:ext uri="{C807C97D-BFC1-408E-A445-0C87EB9F89A2}">
                <ask:lineSketchStyleProps xmlns:ask="http://schemas.microsoft.com/office/drawing/2018/sketchyshapes" sd="662989930">
                  <a:prstGeom prst="rect">
                    <a:avLst/>
                  </a:prstGeom>
                  <ask:type>
                    <ask:lineSketchCurved/>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b="0" i="0" dirty="0">
                <a:solidFill>
                  <a:srgbClr val="000000"/>
                </a:solidFill>
                <a:effectLst/>
                <a:latin typeface="Comic Sans MS"/>
              </a:rPr>
              <a:t>Art: We will be exploring collage and complete observational drawings of fruit eventually producing a collage </a:t>
            </a:r>
            <a:r>
              <a:rPr lang="en-GB" sz="1200" dirty="0">
                <a:solidFill>
                  <a:srgbClr val="000000"/>
                </a:solidFill>
                <a:latin typeface="Comic Sans MS"/>
              </a:rPr>
              <a:t>similar to</a:t>
            </a:r>
            <a:r>
              <a:rPr lang="en-GB" sz="1200" b="0" i="0" dirty="0">
                <a:solidFill>
                  <a:srgbClr val="000000"/>
                </a:solidFill>
                <a:effectLst/>
                <a:latin typeface="Comic Sans MS"/>
              </a:rPr>
              <a:t> the work to an artist- Giuseppe Arcimboldi</a:t>
            </a:r>
          </a:p>
        </p:txBody>
      </p:sp>
      <p:sp>
        <p:nvSpPr>
          <p:cNvPr id="10" name="TextBox 9">
            <a:extLst>
              <a:ext uri="{FF2B5EF4-FFF2-40B4-BE49-F238E27FC236}">
                <a16:creationId xmlns:a16="http://schemas.microsoft.com/office/drawing/2014/main" id="{ACEC304E-6A6D-23C7-6E96-A978BDF15211}"/>
              </a:ext>
            </a:extLst>
          </p:cNvPr>
          <p:cNvSpPr txBox="1"/>
          <p:nvPr/>
        </p:nvSpPr>
        <p:spPr>
          <a:xfrm>
            <a:off x="9080397" y="5589304"/>
            <a:ext cx="2743200" cy="461665"/>
          </a:xfrm>
          <a:custGeom>
            <a:avLst/>
            <a:gdLst>
              <a:gd name="csX0" fmla="*/ 0 w 2743200"/>
              <a:gd name="csY0" fmla="*/ 0 h 461665"/>
              <a:gd name="csX1" fmla="*/ 740664 w 2743200"/>
              <a:gd name="csY1" fmla="*/ 0 h 461665"/>
              <a:gd name="csX2" fmla="*/ 1453896 w 2743200"/>
              <a:gd name="csY2" fmla="*/ 0 h 461665"/>
              <a:gd name="csX3" fmla="*/ 2057400 w 2743200"/>
              <a:gd name="csY3" fmla="*/ 0 h 461665"/>
              <a:gd name="csX4" fmla="*/ 2743200 w 2743200"/>
              <a:gd name="csY4" fmla="*/ 0 h 461665"/>
              <a:gd name="csX5" fmla="*/ 2743200 w 2743200"/>
              <a:gd name="csY5" fmla="*/ 461665 h 461665"/>
              <a:gd name="csX6" fmla="*/ 2057400 w 2743200"/>
              <a:gd name="csY6" fmla="*/ 461665 h 461665"/>
              <a:gd name="csX7" fmla="*/ 1399032 w 2743200"/>
              <a:gd name="csY7" fmla="*/ 461665 h 461665"/>
              <a:gd name="csX8" fmla="*/ 658368 w 2743200"/>
              <a:gd name="csY8" fmla="*/ 461665 h 461665"/>
              <a:gd name="csX9" fmla="*/ 0 w 2743200"/>
              <a:gd name="csY9" fmla="*/ 461665 h 461665"/>
              <a:gd name="csX10" fmla="*/ 0 w 2743200"/>
              <a:gd name="csY10" fmla="*/ 0 h 461665"/>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Lst>
            <a:rect l="l" t="t" r="r" b="b"/>
            <a:pathLst>
              <a:path w="2743200" h="461665" extrusionOk="0">
                <a:moveTo>
                  <a:pt x="0" y="0"/>
                </a:moveTo>
                <a:cubicBezTo>
                  <a:pt x="302241" y="-1105"/>
                  <a:pt x="495935" y="-8939"/>
                  <a:pt x="740664" y="0"/>
                </a:cubicBezTo>
                <a:cubicBezTo>
                  <a:pt x="985393" y="8939"/>
                  <a:pt x="1193477" y="-21429"/>
                  <a:pt x="1453896" y="0"/>
                </a:cubicBezTo>
                <a:cubicBezTo>
                  <a:pt x="1714315" y="21429"/>
                  <a:pt x="1773484" y="-23679"/>
                  <a:pt x="2057400" y="0"/>
                </a:cubicBezTo>
                <a:cubicBezTo>
                  <a:pt x="2341316" y="23679"/>
                  <a:pt x="2549691" y="7964"/>
                  <a:pt x="2743200" y="0"/>
                </a:cubicBezTo>
                <a:cubicBezTo>
                  <a:pt x="2761732" y="156909"/>
                  <a:pt x="2756443" y="318049"/>
                  <a:pt x="2743200" y="461665"/>
                </a:cubicBezTo>
                <a:cubicBezTo>
                  <a:pt x="2548581" y="445048"/>
                  <a:pt x="2347408" y="482573"/>
                  <a:pt x="2057400" y="461665"/>
                </a:cubicBezTo>
                <a:cubicBezTo>
                  <a:pt x="1767392" y="440757"/>
                  <a:pt x="1628219" y="476401"/>
                  <a:pt x="1399032" y="461665"/>
                </a:cubicBezTo>
                <a:cubicBezTo>
                  <a:pt x="1169845" y="446929"/>
                  <a:pt x="902180" y="430990"/>
                  <a:pt x="658368" y="461665"/>
                </a:cubicBezTo>
                <a:cubicBezTo>
                  <a:pt x="414556" y="492340"/>
                  <a:pt x="197132" y="488930"/>
                  <a:pt x="0" y="461665"/>
                </a:cubicBezTo>
                <a:cubicBezTo>
                  <a:pt x="-200" y="297827"/>
                  <a:pt x="19307" y="147090"/>
                  <a:pt x="0" y="0"/>
                </a:cubicBezTo>
                <a:close/>
              </a:path>
            </a:pathLst>
          </a:custGeom>
          <a:noFill/>
          <a:ln w="28575">
            <a:solidFill>
              <a:srgbClr val="00B050"/>
            </a:solidFill>
            <a:extLst>
              <a:ext uri="{C807C97D-BFC1-408E-A445-0C87EB9F89A2}">
                <ask:lineSketchStyleProps xmlns:ask="http://schemas.microsoft.com/office/drawing/2018/sketchyshapes" sd="1361241272">
                  <a:prstGeom prst="rect">
                    <a:avLst/>
                  </a:prstGeom>
                  <ask:type>
                    <ask:lineSketchFreehand/>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dirty="0">
                <a:latin typeface="Comic Sans MS"/>
              </a:rPr>
              <a:t>Science; We will be exploring materials and their properties.</a:t>
            </a:r>
            <a:endParaRPr lang="en-GB" sz="1200" dirty="0">
              <a:latin typeface="Comic Sans MS"/>
            </a:endParaRPr>
          </a:p>
        </p:txBody>
      </p:sp>
      <p:sp>
        <p:nvSpPr>
          <p:cNvPr id="11" name="TextBox 10">
            <a:extLst>
              <a:ext uri="{FF2B5EF4-FFF2-40B4-BE49-F238E27FC236}">
                <a16:creationId xmlns:a16="http://schemas.microsoft.com/office/drawing/2014/main" id="{C720DF80-80AA-596A-E538-341B5E5E977A}"/>
              </a:ext>
            </a:extLst>
          </p:cNvPr>
          <p:cNvSpPr txBox="1"/>
          <p:nvPr/>
        </p:nvSpPr>
        <p:spPr>
          <a:xfrm>
            <a:off x="4572000" y="4181260"/>
            <a:ext cx="2743200" cy="1754326"/>
          </a:xfrm>
          <a:custGeom>
            <a:avLst/>
            <a:gdLst>
              <a:gd name="csX0" fmla="*/ 0 w 2743200"/>
              <a:gd name="csY0" fmla="*/ 0 h 1754326"/>
              <a:gd name="csX1" fmla="*/ 658368 w 2743200"/>
              <a:gd name="csY1" fmla="*/ 0 h 1754326"/>
              <a:gd name="csX2" fmla="*/ 1316736 w 2743200"/>
              <a:gd name="csY2" fmla="*/ 0 h 1754326"/>
              <a:gd name="csX3" fmla="*/ 2057400 w 2743200"/>
              <a:gd name="csY3" fmla="*/ 0 h 1754326"/>
              <a:gd name="csX4" fmla="*/ 2743200 w 2743200"/>
              <a:gd name="csY4" fmla="*/ 0 h 1754326"/>
              <a:gd name="csX5" fmla="*/ 2743200 w 2743200"/>
              <a:gd name="csY5" fmla="*/ 584775 h 1754326"/>
              <a:gd name="csX6" fmla="*/ 2743200 w 2743200"/>
              <a:gd name="csY6" fmla="*/ 1116921 h 1754326"/>
              <a:gd name="csX7" fmla="*/ 2743200 w 2743200"/>
              <a:gd name="csY7" fmla="*/ 1754326 h 1754326"/>
              <a:gd name="csX8" fmla="*/ 2139696 w 2743200"/>
              <a:gd name="csY8" fmla="*/ 1754326 h 1754326"/>
              <a:gd name="csX9" fmla="*/ 1508760 w 2743200"/>
              <a:gd name="csY9" fmla="*/ 1754326 h 1754326"/>
              <a:gd name="csX10" fmla="*/ 768096 w 2743200"/>
              <a:gd name="csY10" fmla="*/ 1754326 h 1754326"/>
              <a:gd name="csX11" fmla="*/ 0 w 2743200"/>
              <a:gd name="csY11" fmla="*/ 1754326 h 1754326"/>
              <a:gd name="csX12" fmla="*/ 0 w 2743200"/>
              <a:gd name="csY12" fmla="*/ 1169551 h 1754326"/>
              <a:gd name="csX13" fmla="*/ 0 w 2743200"/>
              <a:gd name="csY13" fmla="*/ 567232 h 1754326"/>
              <a:gd name="csX14" fmla="*/ 0 w 2743200"/>
              <a:gd name="csY14" fmla="*/ 0 h 175432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2743200" h="1754326" extrusionOk="0">
                <a:moveTo>
                  <a:pt x="0" y="0"/>
                </a:moveTo>
                <a:cubicBezTo>
                  <a:pt x="322416" y="20424"/>
                  <a:pt x="339000" y="5508"/>
                  <a:pt x="658368" y="0"/>
                </a:cubicBezTo>
                <a:cubicBezTo>
                  <a:pt x="977736" y="-5508"/>
                  <a:pt x="1058431" y="-14645"/>
                  <a:pt x="1316736" y="0"/>
                </a:cubicBezTo>
                <a:cubicBezTo>
                  <a:pt x="1575041" y="14645"/>
                  <a:pt x="1835408" y="33262"/>
                  <a:pt x="2057400" y="0"/>
                </a:cubicBezTo>
                <a:cubicBezTo>
                  <a:pt x="2279392" y="-33262"/>
                  <a:pt x="2575974" y="13726"/>
                  <a:pt x="2743200" y="0"/>
                </a:cubicBezTo>
                <a:cubicBezTo>
                  <a:pt x="2769416" y="182494"/>
                  <a:pt x="2722847" y="319538"/>
                  <a:pt x="2743200" y="584775"/>
                </a:cubicBezTo>
                <a:cubicBezTo>
                  <a:pt x="2763553" y="850013"/>
                  <a:pt x="2734452" y="968851"/>
                  <a:pt x="2743200" y="1116921"/>
                </a:cubicBezTo>
                <a:cubicBezTo>
                  <a:pt x="2751948" y="1264991"/>
                  <a:pt x="2760624" y="1562572"/>
                  <a:pt x="2743200" y="1754326"/>
                </a:cubicBezTo>
                <a:cubicBezTo>
                  <a:pt x="2605551" y="1760989"/>
                  <a:pt x="2374306" y="1781488"/>
                  <a:pt x="2139696" y="1754326"/>
                </a:cubicBezTo>
                <a:cubicBezTo>
                  <a:pt x="1905086" y="1727164"/>
                  <a:pt x="1756552" y="1739325"/>
                  <a:pt x="1508760" y="1754326"/>
                </a:cubicBezTo>
                <a:cubicBezTo>
                  <a:pt x="1260968" y="1769327"/>
                  <a:pt x="941416" y="1720653"/>
                  <a:pt x="768096" y="1754326"/>
                </a:cubicBezTo>
                <a:cubicBezTo>
                  <a:pt x="594776" y="1787999"/>
                  <a:pt x="250249" y="1773004"/>
                  <a:pt x="0" y="1754326"/>
                </a:cubicBezTo>
                <a:cubicBezTo>
                  <a:pt x="3252" y="1533520"/>
                  <a:pt x="11526" y="1290847"/>
                  <a:pt x="0" y="1169551"/>
                </a:cubicBezTo>
                <a:cubicBezTo>
                  <a:pt x="-11526" y="1048255"/>
                  <a:pt x="14972" y="749714"/>
                  <a:pt x="0" y="567232"/>
                </a:cubicBezTo>
                <a:cubicBezTo>
                  <a:pt x="-14972" y="384750"/>
                  <a:pt x="-3828" y="282841"/>
                  <a:pt x="0" y="0"/>
                </a:cubicBezTo>
                <a:close/>
              </a:path>
            </a:pathLst>
          </a:custGeom>
          <a:noFill/>
          <a:ln w="28575">
            <a:solidFill>
              <a:srgbClr val="0070C0"/>
            </a:solidFill>
            <a:extLst>
              <a:ext uri="{C807C97D-BFC1-408E-A445-0C87EB9F89A2}">
                <ask:lineSketchStyleProps xmlns:ask="http://schemas.microsoft.com/office/drawing/2018/sketchyshapes" sd="3338242001">
                  <a:prstGeom prst="rect">
                    <a:avLst/>
                  </a:prstGeom>
                  <ask:type>
                    <ask:lineSketchFreehand/>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b="0" i="0" dirty="0">
                <a:solidFill>
                  <a:srgbClr val="000000"/>
                </a:solidFill>
                <a:effectLst/>
                <a:latin typeface="Comic Sans MS" panose="030F0702030302020204" pitchFamily="66" charset="0"/>
              </a:rPr>
              <a:t>In Geography we will be exploring the question</a:t>
            </a:r>
            <a:r>
              <a:rPr lang="en-GB" sz="1200" b="1" i="0" dirty="0">
                <a:solidFill>
                  <a:srgbClr val="000000"/>
                </a:solidFill>
                <a:effectLst/>
                <a:latin typeface="Comic Sans MS" panose="030F0702030302020204" pitchFamily="66" charset="0"/>
              </a:rPr>
              <a:t>: If I were an explorer, where would I go? </a:t>
            </a:r>
            <a:r>
              <a:rPr lang="en-GB" sz="1200" b="0" i="0" dirty="0">
                <a:solidFill>
                  <a:srgbClr val="000000"/>
                </a:solidFill>
                <a:effectLst/>
                <a:latin typeface="Comic Sans MS" panose="030F0702030302020204" pitchFamily="66" charset="0"/>
              </a:rPr>
              <a:t>Children will be able to name and locate the seven continents and five oceans. The children will know the human and physical features of these environments and the names of some countries in each continent.</a:t>
            </a:r>
            <a:endParaRPr lang="en-GB" sz="1200" dirty="0">
              <a:latin typeface="Comic Sans MS" panose="030F0702030302020204" pitchFamily="66" charset="0"/>
            </a:endParaRPr>
          </a:p>
        </p:txBody>
      </p:sp>
      <p:sp>
        <p:nvSpPr>
          <p:cNvPr id="12" name="TextBox 11">
            <a:extLst>
              <a:ext uri="{FF2B5EF4-FFF2-40B4-BE49-F238E27FC236}">
                <a16:creationId xmlns:a16="http://schemas.microsoft.com/office/drawing/2014/main" id="{5293E81E-6316-EC0B-612C-89701D98F623}"/>
              </a:ext>
            </a:extLst>
          </p:cNvPr>
          <p:cNvSpPr txBox="1"/>
          <p:nvPr/>
        </p:nvSpPr>
        <p:spPr>
          <a:xfrm>
            <a:off x="4944857" y="436400"/>
            <a:ext cx="3367616" cy="1569660"/>
          </a:xfrm>
          <a:custGeom>
            <a:avLst/>
            <a:gdLst>
              <a:gd name="csX0" fmla="*/ 0 w 3367616"/>
              <a:gd name="csY0" fmla="*/ 0 h 1569660"/>
              <a:gd name="csX1" fmla="*/ 3367616 w 3367616"/>
              <a:gd name="csY1" fmla="*/ 0 h 1569660"/>
              <a:gd name="csX2" fmla="*/ 3367616 w 3367616"/>
              <a:gd name="csY2" fmla="*/ 1569660 h 1569660"/>
              <a:gd name="csX3" fmla="*/ 0 w 3367616"/>
              <a:gd name="csY3" fmla="*/ 1569660 h 1569660"/>
              <a:gd name="csX4" fmla="*/ 0 w 3367616"/>
              <a:gd name="csY4" fmla="*/ 0 h 1569660"/>
            </a:gdLst>
            <a:ahLst/>
            <a:cxnLst>
              <a:cxn ang="0">
                <a:pos x="csX0" y="csY0"/>
              </a:cxn>
              <a:cxn ang="0">
                <a:pos x="csX1" y="csY1"/>
              </a:cxn>
              <a:cxn ang="0">
                <a:pos x="csX2" y="csY2"/>
              </a:cxn>
              <a:cxn ang="0">
                <a:pos x="csX3" y="csY3"/>
              </a:cxn>
              <a:cxn ang="0">
                <a:pos x="csX4" y="csY4"/>
              </a:cxn>
            </a:cxnLst>
            <a:rect l="l" t="t" r="r" b="b"/>
            <a:pathLst>
              <a:path w="3367616" h="1569660" extrusionOk="0">
                <a:moveTo>
                  <a:pt x="0" y="0"/>
                </a:moveTo>
                <a:cubicBezTo>
                  <a:pt x="1618448" y="-113254"/>
                  <a:pt x="2384800" y="102601"/>
                  <a:pt x="3367616" y="0"/>
                </a:cubicBezTo>
                <a:cubicBezTo>
                  <a:pt x="3361580" y="727794"/>
                  <a:pt x="3471019" y="1028017"/>
                  <a:pt x="3367616" y="1569660"/>
                </a:cubicBezTo>
                <a:cubicBezTo>
                  <a:pt x="1886967" y="1625470"/>
                  <a:pt x="767224" y="1738618"/>
                  <a:pt x="0" y="1569660"/>
                </a:cubicBezTo>
                <a:cubicBezTo>
                  <a:pt x="-77996" y="822235"/>
                  <a:pt x="-99585" y="440145"/>
                  <a:pt x="0" y="0"/>
                </a:cubicBezTo>
                <a:close/>
              </a:path>
            </a:pathLst>
          </a:custGeom>
          <a:noFill/>
          <a:ln w="28575">
            <a:solidFill>
              <a:srgbClr val="0070C0"/>
            </a:solidFill>
            <a:extLst>
              <a:ext uri="{C807C97D-BFC1-408E-A445-0C87EB9F89A2}">
                <ask:lineSketchStyleProps xmlns:ask="http://schemas.microsoft.com/office/drawing/2018/sketchyshapes" sd="3499211612">
                  <a:prstGeom prst="rect">
                    <a:avLst/>
                  </a:prstGeom>
                  <ask:type>
                    <ask:lineSketchCurved/>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b="1" dirty="0">
                <a:latin typeface="Comic Sans MS"/>
              </a:rPr>
              <a:t>Happy New Year and welcome back from Mrs Francis, Mrs Booth and Mrs Jackson. We hope you have had a lovely Christmas and are ready for the term ahead. We certainly are!! Take a look at what your child will be learning this half term.</a:t>
            </a:r>
          </a:p>
          <a:p>
            <a:r>
              <a:rPr lang="en-GB" sz="1200" b="1" dirty="0">
                <a:latin typeface="Comic Sans MS"/>
              </a:rPr>
              <a:t>Don’t forget parents are welcome on a Friday morning to stay and play until 9am.</a:t>
            </a:r>
          </a:p>
        </p:txBody>
      </p:sp>
      <p:sp>
        <p:nvSpPr>
          <p:cNvPr id="13" name="TextBox 12">
            <a:extLst>
              <a:ext uri="{FF2B5EF4-FFF2-40B4-BE49-F238E27FC236}">
                <a16:creationId xmlns:a16="http://schemas.microsoft.com/office/drawing/2014/main" id="{70F5C4F1-1103-8B26-FF86-C5C99D90453A}"/>
              </a:ext>
            </a:extLst>
          </p:cNvPr>
          <p:cNvSpPr txBox="1"/>
          <p:nvPr/>
        </p:nvSpPr>
        <p:spPr>
          <a:xfrm>
            <a:off x="246590" y="2573726"/>
            <a:ext cx="2296850" cy="830997"/>
          </a:xfrm>
          <a:custGeom>
            <a:avLst/>
            <a:gdLst>
              <a:gd name="csX0" fmla="*/ 0 w 2296850"/>
              <a:gd name="csY0" fmla="*/ 0 h 830997"/>
              <a:gd name="csX1" fmla="*/ 574213 w 2296850"/>
              <a:gd name="csY1" fmla="*/ 0 h 830997"/>
              <a:gd name="csX2" fmla="*/ 1125457 w 2296850"/>
              <a:gd name="csY2" fmla="*/ 0 h 830997"/>
              <a:gd name="csX3" fmla="*/ 1722638 w 2296850"/>
              <a:gd name="csY3" fmla="*/ 0 h 830997"/>
              <a:gd name="csX4" fmla="*/ 2296850 w 2296850"/>
              <a:gd name="csY4" fmla="*/ 0 h 830997"/>
              <a:gd name="csX5" fmla="*/ 2296850 w 2296850"/>
              <a:gd name="csY5" fmla="*/ 390569 h 830997"/>
              <a:gd name="csX6" fmla="*/ 2296850 w 2296850"/>
              <a:gd name="csY6" fmla="*/ 830997 h 830997"/>
              <a:gd name="csX7" fmla="*/ 1768575 w 2296850"/>
              <a:gd name="csY7" fmla="*/ 830997 h 830997"/>
              <a:gd name="csX8" fmla="*/ 1194362 w 2296850"/>
              <a:gd name="csY8" fmla="*/ 830997 h 830997"/>
              <a:gd name="csX9" fmla="*/ 666087 w 2296850"/>
              <a:gd name="csY9" fmla="*/ 830997 h 830997"/>
              <a:gd name="csX10" fmla="*/ 0 w 2296850"/>
              <a:gd name="csY10" fmla="*/ 830997 h 830997"/>
              <a:gd name="csX11" fmla="*/ 0 w 2296850"/>
              <a:gd name="csY11" fmla="*/ 398879 h 830997"/>
              <a:gd name="csX12" fmla="*/ 0 w 2296850"/>
              <a:gd name="csY12" fmla="*/ 0 h 83099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2296850" h="830997" extrusionOk="0">
                <a:moveTo>
                  <a:pt x="0" y="0"/>
                </a:moveTo>
                <a:cubicBezTo>
                  <a:pt x="279381" y="-37766"/>
                  <a:pt x="392826" y="2753"/>
                  <a:pt x="574213" y="0"/>
                </a:cubicBezTo>
                <a:cubicBezTo>
                  <a:pt x="755600" y="-2753"/>
                  <a:pt x="968362" y="50291"/>
                  <a:pt x="1125457" y="0"/>
                </a:cubicBezTo>
                <a:cubicBezTo>
                  <a:pt x="1282552" y="-50291"/>
                  <a:pt x="1555902" y="19011"/>
                  <a:pt x="1722638" y="0"/>
                </a:cubicBezTo>
                <a:cubicBezTo>
                  <a:pt x="1889374" y="-19011"/>
                  <a:pt x="2103796" y="37156"/>
                  <a:pt x="2296850" y="0"/>
                </a:cubicBezTo>
                <a:cubicBezTo>
                  <a:pt x="2312987" y="90554"/>
                  <a:pt x="2287654" y="209099"/>
                  <a:pt x="2296850" y="390569"/>
                </a:cubicBezTo>
                <a:cubicBezTo>
                  <a:pt x="2306046" y="572039"/>
                  <a:pt x="2271047" y="648721"/>
                  <a:pt x="2296850" y="830997"/>
                </a:cubicBezTo>
                <a:cubicBezTo>
                  <a:pt x="2095209" y="870994"/>
                  <a:pt x="1874793" y="814003"/>
                  <a:pt x="1768575" y="830997"/>
                </a:cubicBezTo>
                <a:cubicBezTo>
                  <a:pt x="1662357" y="847991"/>
                  <a:pt x="1443071" y="780790"/>
                  <a:pt x="1194362" y="830997"/>
                </a:cubicBezTo>
                <a:cubicBezTo>
                  <a:pt x="945653" y="881204"/>
                  <a:pt x="773702" y="820394"/>
                  <a:pt x="666087" y="830997"/>
                </a:cubicBezTo>
                <a:cubicBezTo>
                  <a:pt x="558473" y="841600"/>
                  <a:pt x="314784" y="777433"/>
                  <a:pt x="0" y="830997"/>
                </a:cubicBezTo>
                <a:cubicBezTo>
                  <a:pt x="-34974" y="657524"/>
                  <a:pt x="25460" y="494398"/>
                  <a:pt x="0" y="398879"/>
                </a:cubicBezTo>
                <a:cubicBezTo>
                  <a:pt x="-25460" y="303360"/>
                  <a:pt x="7978" y="184382"/>
                  <a:pt x="0" y="0"/>
                </a:cubicBezTo>
                <a:close/>
              </a:path>
            </a:pathLst>
          </a:custGeom>
          <a:noFill/>
          <a:ln w="28575">
            <a:solidFill>
              <a:srgbClr val="0070C0"/>
            </a:solidFill>
            <a:extLst>
              <a:ext uri="{C807C97D-BFC1-408E-A445-0C87EB9F89A2}">
                <ask:lineSketchStyleProps xmlns:ask="http://schemas.microsoft.com/office/drawing/2018/sketchyshapes" sd="3612888322">
                  <a:prstGeom prst="rect">
                    <a:avLst/>
                  </a:prstGeom>
                  <ask:type>
                    <ask:lineSketchScribble/>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latin typeface="Comic Sans MS"/>
              </a:rPr>
              <a:t>Computing -We will be using Purple Mash to group and sort according to their properties.</a:t>
            </a:r>
          </a:p>
        </p:txBody>
      </p:sp>
      <p:pic>
        <p:nvPicPr>
          <p:cNvPr id="17" name="Picture 16" descr="Free IPad Cliparts, Download Free IPad Cliparts png images, Free ...">
            <a:extLst>
              <a:ext uri="{FF2B5EF4-FFF2-40B4-BE49-F238E27FC236}">
                <a16:creationId xmlns:a16="http://schemas.microsoft.com/office/drawing/2014/main" id="{DE6FE44D-8FC5-B336-EC4D-F62A34DCCE0F}"/>
              </a:ext>
            </a:extLst>
          </p:cNvPr>
          <p:cNvPicPr>
            <a:picLocks noChangeAspect="1"/>
          </p:cNvPicPr>
          <p:nvPr/>
        </p:nvPicPr>
        <p:blipFill>
          <a:blip r:embed="rId3"/>
          <a:srcRect l="20148" t="5068" r="20891" b="6130"/>
          <a:stretch>
            <a:fillRect/>
          </a:stretch>
        </p:blipFill>
        <p:spPr>
          <a:xfrm rot="2220000">
            <a:off x="3163008" y="3689935"/>
            <a:ext cx="713544" cy="1016155"/>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18" name="Picture 17" descr="Newborn baby baptism by water with hands of priest 2878413 Vector Art ...">
            <a:extLst>
              <a:ext uri="{FF2B5EF4-FFF2-40B4-BE49-F238E27FC236}">
                <a16:creationId xmlns:a16="http://schemas.microsoft.com/office/drawing/2014/main" id="{F475541F-E942-E4FD-26E6-84199C87E7EA}"/>
              </a:ext>
            </a:extLst>
          </p:cNvPr>
          <p:cNvPicPr>
            <a:picLocks noChangeAspect="1"/>
          </p:cNvPicPr>
          <p:nvPr/>
        </p:nvPicPr>
        <p:blipFill>
          <a:blip r:embed="rId4"/>
          <a:stretch>
            <a:fillRect/>
          </a:stretch>
        </p:blipFill>
        <p:spPr>
          <a:xfrm>
            <a:off x="11206725" y="3200598"/>
            <a:ext cx="675245" cy="640796"/>
          </a:xfrm>
          <a:prstGeom prst="rect">
            <a:avLst/>
          </a:prstGeom>
        </p:spPr>
      </p:pic>
      <p:pic>
        <p:nvPicPr>
          <p:cNvPr id="20" name="Picture 19" descr="Premium Vector | Earth Globe Map Cartoon">
            <a:extLst>
              <a:ext uri="{FF2B5EF4-FFF2-40B4-BE49-F238E27FC236}">
                <a16:creationId xmlns:a16="http://schemas.microsoft.com/office/drawing/2014/main" id="{2FC4CEB2-9F55-4493-B747-7AD5D57ADC0E}"/>
              </a:ext>
            </a:extLst>
          </p:cNvPr>
          <p:cNvPicPr>
            <a:picLocks noChangeAspect="1"/>
          </p:cNvPicPr>
          <p:nvPr/>
        </p:nvPicPr>
        <p:blipFill>
          <a:blip r:embed="rId5"/>
          <a:stretch>
            <a:fillRect/>
          </a:stretch>
        </p:blipFill>
        <p:spPr>
          <a:xfrm>
            <a:off x="7702060" y="4791410"/>
            <a:ext cx="1219201" cy="1128795"/>
          </a:xfrm>
          <a:prstGeom prst="rect">
            <a:avLst/>
          </a:prstGeom>
        </p:spPr>
      </p:pic>
      <p:pic>
        <p:nvPicPr>
          <p:cNvPr id="22" name="Picture 21" descr="Cartoon Arts High Resolution Stock Photography and Images - Alamy">
            <a:extLst>
              <a:ext uri="{FF2B5EF4-FFF2-40B4-BE49-F238E27FC236}">
                <a16:creationId xmlns:a16="http://schemas.microsoft.com/office/drawing/2014/main" id="{E619E449-A4D4-DCB4-1975-CAE23FE4AC3C}"/>
              </a:ext>
            </a:extLst>
          </p:cNvPr>
          <p:cNvPicPr>
            <a:picLocks noChangeAspect="1"/>
          </p:cNvPicPr>
          <p:nvPr/>
        </p:nvPicPr>
        <p:blipFill>
          <a:blip r:embed="rId6"/>
          <a:srcRect t="3741" r="-2222" b="11842"/>
          <a:stretch>
            <a:fillRect/>
          </a:stretch>
        </p:blipFill>
        <p:spPr>
          <a:xfrm>
            <a:off x="1146764" y="6062132"/>
            <a:ext cx="1195592" cy="827637"/>
          </a:xfrm>
          <a:prstGeom prst="ellipse">
            <a:avLst/>
          </a:prstGeom>
          <a:ln>
            <a:noFill/>
          </a:ln>
          <a:effectLst>
            <a:softEdge rad="112500"/>
          </a:effectLst>
        </p:spPr>
      </p:pic>
      <p:pic>
        <p:nvPicPr>
          <p:cNvPr id="26" name="Picture 25" descr="mathe clipart 10 free Cliparts | Download images on Clipground 2025">
            <a:extLst>
              <a:ext uri="{FF2B5EF4-FFF2-40B4-BE49-F238E27FC236}">
                <a16:creationId xmlns:a16="http://schemas.microsoft.com/office/drawing/2014/main" id="{08D66AC4-13BC-2A78-0A64-FB9D7CA2FFC3}"/>
              </a:ext>
            </a:extLst>
          </p:cNvPr>
          <p:cNvPicPr>
            <a:picLocks noChangeAspect="1"/>
          </p:cNvPicPr>
          <p:nvPr/>
        </p:nvPicPr>
        <p:blipFill>
          <a:blip r:embed="rId7"/>
          <a:stretch>
            <a:fillRect/>
          </a:stretch>
        </p:blipFill>
        <p:spPr>
          <a:xfrm>
            <a:off x="7638115" y="2328967"/>
            <a:ext cx="1222375" cy="846944"/>
          </a:xfrm>
          <a:prstGeom prst="ellipse">
            <a:avLst/>
          </a:prstGeom>
          <a:ln>
            <a:noFill/>
          </a:ln>
          <a:effectLst>
            <a:softEdge rad="112500"/>
          </a:effectLst>
        </p:spPr>
      </p:pic>
      <p:sp>
        <p:nvSpPr>
          <p:cNvPr id="27" name="TextBox 26">
            <a:extLst>
              <a:ext uri="{FF2B5EF4-FFF2-40B4-BE49-F238E27FC236}">
                <a16:creationId xmlns:a16="http://schemas.microsoft.com/office/drawing/2014/main" id="{7885BB1D-F50E-B4E7-E830-455A90C7C2F6}"/>
              </a:ext>
            </a:extLst>
          </p:cNvPr>
          <p:cNvSpPr txBox="1"/>
          <p:nvPr/>
        </p:nvSpPr>
        <p:spPr>
          <a:xfrm>
            <a:off x="8032749" y="3841749"/>
            <a:ext cx="3571875" cy="1015663"/>
          </a:xfrm>
          <a:custGeom>
            <a:avLst/>
            <a:gdLst>
              <a:gd name="csX0" fmla="*/ 0 w 3571875"/>
              <a:gd name="csY0" fmla="*/ 0 h 1015663"/>
              <a:gd name="csX1" fmla="*/ 666750 w 3571875"/>
              <a:gd name="csY1" fmla="*/ 0 h 1015663"/>
              <a:gd name="csX2" fmla="*/ 1154906 w 3571875"/>
              <a:gd name="csY2" fmla="*/ 0 h 1015663"/>
              <a:gd name="csX3" fmla="*/ 1821656 w 3571875"/>
              <a:gd name="csY3" fmla="*/ 0 h 1015663"/>
              <a:gd name="csX4" fmla="*/ 2381250 w 3571875"/>
              <a:gd name="csY4" fmla="*/ 0 h 1015663"/>
              <a:gd name="csX5" fmla="*/ 3048000 w 3571875"/>
              <a:gd name="csY5" fmla="*/ 0 h 1015663"/>
              <a:gd name="csX6" fmla="*/ 3571875 w 3571875"/>
              <a:gd name="csY6" fmla="*/ 0 h 1015663"/>
              <a:gd name="csX7" fmla="*/ 3571875 w 3571875"/>
              <a:gd name="csY7" fmla="*/ 507832 h 1015663"/>
              <a:gd name="csX8" fmla="*/ 3571875 w 3571875"/>
              <a:gd name="csY8" fmla="*/ 1015663 h 1015663"/>
              <a:gd name="csX9" fmla="*/ 2940844 w 3571875"/>
              <a:gd name="csY9" fmla="*/ 1015663 h 1015663"/>
              <a:gd name="csX10" fmla="*/ 2416969 w 3571875"/>
              <a:gd name="csY10" fmla="*/ 1015663 h 1015663"/>
              <a:gd name="csX11" fmla="*/ 1928813 w 3571875"/>
              <a:gd name="csY11" fmla="*/ 1015663 h 1015663"/>
              <a:gd name="csX12" fmla="*/ 1297781 w 3571875"/>
              <a:gd name="csY12" fmla="*/ 1015663 h 1015663"/>
              <a:gd name="csX13" fmla="*/ 773906 w 3571875"/>
              <a:gd name="csY13" fmla="*/ 1015663 h 1015663"/>
              <a:gd name="csX14" fmla="*/ 0 w 3571875"/>
              <a:gd name="csY14" fmla="*/ 1015663 h 1015663"/>
              <a:gd name="csX15" fmla="*/ 0 w 3571875"/>
              <a:gd name="csY15" fmla="*/ 538301 h 1015663"/>
              <a:gd name="csX16" fmla="*/ 0 w 3571875"/>
              <a:gd name="csY16" fmla="*/ 0 h 1015663"/>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3571875" h="1015663" extrusionOk="0">
                <a:moveTo>
                  <a:pt x="0" y="0"/>
                </a:moveTo>
                <a:cubicBezTo>
                  <a:pt x="254881" y="29533"/>
                  <a:pt x="511802" y="-32310"/>
                  <a:pt x="666750" y="0"/>
                </a:cubicBezTo>
                <a:cubicBezTo>
                  <a:pt x="821698" y="32310"/>
                  <a:pt x="975494" y="23207"/>
                  <a:pt x="1154906" y="0"/>
                </a:cubicBezTo>
                <a:cubicBezTo>
                  <a:pt x="1334318" y="-23207"/>
                  <a:pt x="1504652" y="-20997"/>
                  <a:pt x="1821656" y="0"/>
                </a:cubicBezTo>
                <a:cubicBezTo>
                  <a:pt x="2138660" y="20997"/>
                  <a:pt x="2268722" y="25348"/>
                  <a:pt x="2381250" y="0"/>
                </a:cubicBezTo>
                <a:cubicBezTo>
                  <a:pt x="2493778" y="-25348"/>
                  <a:pt x="2836210" y="8362"/>
                  <a:pt x="3048000" y="0"/>
                </a:cubicBezTo>
                <a:cubicBezTo>
                  <a:pt x="3259790" y="-8362"/>
                  <a:pt x="3440854" y="-14004"/>
                  <a:pt x="3571875" y="0"/>
                </a:cubicBezTo>
                <a:cubicBezTo>
                  <a:pt x="3579008" y="179086"/>
                  <a:pt x="3567877" y="405901"/>
                  <a:pt x="3571875" y="507832"/>
                </a:cubicBezTo>
                <a:cubicBezTo>
                  <a:pt x="3575873" y="609763"/>
                  <a:pt x="3548206" y="843760"/>
                  <a:pt x="3571875" y="1015663"/>
                </a:cubicBezTo>
                <a:cubicBezTo>
                  <a:pt x="3439842" y="987254"/>
                  <a:pt x="3139790" y="1028737"/>
                  <a:pt x="2940844" y="1015663"/>
                </a:cubicBezTo>
                <a:cubicBezTo>
                  <a:pt x="2741898" y="1002589"/>
                  <a:pt x="2591512" y="1019680"/>
                  <a:pt x="2416969" y="1015663"/>
                </a:cubicBezTo>
                <a:cubicBezTo>
                  <a:pt x="2242426" y="1011646"/>
                  <a:pt x="2048751" y="1018978"/>
                  <a:pt x="1928813" y="1015663"/>
                </a:cubicBezTo>
                <a:cubicBezTo>
                  <a:pt x="1808875" y="1012348"/>
                  <a:pt x="1584905" y="1021017"/>
                  <a:pt x="1297781" y="1015663"/>
                </a:cubicBezTo>
                <a:cubicBezTo>
                  <a:pt x="1010657" y="1010309"/>
                  <a:pt x="906550" y="1007348"/>
                  <a:pt x="773906" y="1015663"/>
                </a:cubicBezTo>
                <a:cubicBezTo>
                  <a:pt x="641263" y="1023978"/>
                  <a:pt x="161547" y="1024535"/>
                  <a:pt x="0" y="1015663"/>
                </a:cubicBezTo>
                <a:cubicBezTo>
                  <a:pt x="-1628" y="823797"/>
                  <a:pt x="-6170" y="770419"/>
                  <a:pt x="0" y="538301"/>
                </a:cubicBezTo>
                <a:cubicBezTo>
                  <a:pt x="6170" y="306183"/>
                  <a:pt x="9872" y="187077"/>
                  <a:pt x="0" y="0"/>
                </a:cubicBezTo>
                <a:close/>
              </a:path>
            </a:pathLst>
          </a:custGeom>
          <a:noFill/>
          <a:ln w="28575">
            <a:solidFill>
              <a:srgbClr val="00B050"/>
            </a:solidFill>
            <a:extLst>
              <a:ext uri="{C807C97D-BFC1-408E-A445-0C87EB9F89A2}">
                <ask:lineSketchStyleProps xmlns:ask="http://schemas.microsoft.com/office/drawing/2018/sketchyshapes" sd="1373281094">
                  <a:prstGeom prst="rect">
                    <a:avLst/>
                  </a:prstGeom>
                  <ask:type>
                    <ask:lineSketchFreehand/>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latin typeface="Comic Sans MS"/>
              </a:rPr>
              <a:t>P.E will be on a Monday and a Friday taught by Absolute coaches. Please ensure children have the correct PE kit for these days. This half term we will be developing our gymnastic skills and underarm and overarm throws.</a:t>
            </a:r>
          </a:p>
        </p:txBody>
      </p:sp>
      <p:sp>
        <p:nvSpPr>
          <p:cNvPr id="2" name="TextBox 1">
            <a:extLst>
              <a:ext uri="{FF2B5EF4-FFF2-40B4-BE49-F238E27FC236}">
                <a16:creationId xmlns:a16="http://schemas.microsoft.com/office/drawing/2014/main" id="{41D846B2-CB58-025B-183A-FC767F805EE7}"/>
              </a:ext>
            </a:extLst>
          </p:cNvPr>
          <p:cNvSpPr txBox="1"/>
          <p:nvPr/>
        </p:nvSpPr>
        <p:spPr>
          <a:xfrm>
            <a:off x="253483" y="3749415"/>
            <a:ext cx="2283063" cy="1200329"/>
          </a:xfrm>
          <a:custGeom>
            <a:avLst/>
            <a:gdLst>
              <a:gd name="csX0" fmla="*/ 0 w 2283063"/>
              <a:gd name="csY0" fmla="*/ 0 h 1200329"/>
              <a:gd name="csX1" fmla="*/ 547935 w 2283063"/>
              <a:gd name="csY1" fmla="*/ 0 h 1200329"/>
              <a:gd name="csX2" fmla="*/ 1141532 w 2283063"/>
              <a:gd name="csY2" fmla="*/ 0 h 1200329"/>
              <a:gd name="csX3" fmla="*/ 1689467 w 2283063"/>
              <a:gd name="csY3" fmla="*/ 0 h 1200329"/>
              <a:gd name="csX4" fmla="*/ 2283063 w 2283063"/>
              <a:gd name="csY4" fmla="*/ 0 h 1200329"/>
              <a:gd name="csX5" fmla="*/ 2283063 w 2283063"/>
              <a:gd name="csY5" fmla="*/ 600165 h 1200329"/>
              <a:gd name="csX6" fmla="*/ 2283063 w 2283063"/>
              <a:gd name="csY6" fmla="*/ 1200329 h 1200329"/>
              <a:gd name="csX7" fmla="*/ 1689467 w 2283063"/>
              <a:gd name="csY7" fmla="*/ 1200329 h 1200329"/>
              <a:gd name="csX8" fmla="*/ 1095870 w 2283063"/>
              <a:gd name="csY8" fmla="*/ 1200329 h 1200329"/>
              <a:gd name="csX9" fmla="*/ 593596 w 2283063"/>
              <a:gd name="csY9" fmla="*/ 1200329 h 1200329"/>
              <a:gd name="csX10" fmla="*/ 0 w 2283063"/>
              <a:gd name="csY10" fmla="*/ 1200329 h 1200329"/>
              <a:gd name="csX11" fmla="*/ 0 w 2283063"/>
              <a:gd name="csY11" fmla="*/ 624171 h 1200329"/>
              <a:gd name="csX12" fmla="*/ 0 w 2283063"/>
              <a:gd name="csY12" fmla="*/ 0 h 1200329"/>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2283063" h="1200329" extrusionOk="0">
                <a:moveTo>
                  <a:pt x="0" y="0"/>
                </a:moveTo>
                <a:cubicBezTo>
                  <a:pt x="149837" y="19744"/>
                  <a:pt x="418859" y="-17549"/>
                  <a:pt x="547935" y="0"/>
                </a:cubicBezTo>
                <a:cubicBezTo>
                  <a:pt x="677012" y="17549"/>
                  <a:pt x="971090" y="-25555"/>
                  <a:pt x="1141532" y="0"/>
                </a:cubicBezTo>
                <a:cubicBezTo>
                  <a:pt x="1311974" y="25555"/>
                  <a:pt x="1568772" y="21100"/>
                  <a:pt x="1689467" y="0"/>
                </a:cubicBezTo>
                <a:cubicBezTo>
                  <a:pt x="1810163" y="-21100"/>
                  <a:pt x="2097555" y="29082"/>
                  <a:pt x="2283063" y="0"/>
                </a:cubicBezTo>
                <a:cubicBezTo>
                  <a:pt x="2296056" y="270427"/>
                  <a:pt x="2277813" y="461222"/>
                  <a:pt x="2283063" y="600165"/>
                </a:cubicBezTo>
                <a:cubicBezTo>
                  <a:pt x="2288313" y="739108"/>
                  <a:pt x="2258742" y="959860"/>
                  <a:pt x="2283063" y="1200329"/>
                </a:cubicBezTo>
                <a:cubicBezTo>
                  <a:pt x="2148219" y="1225933"/>
                  <a:pt x="1893578" y="1220426"/>
                  <a:pt x="1689467" y="1200329"/>
                </a:cubicBezTo>
                <a:cubicBezTo>
                  <a:pt x="1485356" y="1180232"/>
                  <a:pt x="1344806" y="1225591"/>
                  <a:pt x="1095870" y="1200329"/>
                </a:cubicBezTo>
                <a:cubicBezTo>
                  <a:pt x="846934" y="1175067"/>
                  <a:pt x="792100" y="1223054"/>
                  <a:pt x="593596" y="1200329"/>
                </a:cubicBezTo>
                <a:cubicBezTo>
                  <a:pt x="395092" y="1177604"/>
                  <a:pt x="209958" y="1208934"/>
                  <a:pt x="0" y="1200329"/>
                </a:cubicBezTo>
                <a:cubicBezTo>
                  <a:pt x="4240" y="912357"/>
                  <a:pt x="15367" y="808408"/>
                  <a:pt x="0" y="624171"/>
                </a:cubicBezTo>
                <a:cubicBezTo>
                  <a:pt x="-15367" y="439934"/>
                  <a:pt x="-15873" y="239978"/>
                  <a:pt x="0" y="0"/>
                </a:cubicBezTo>
                <a:close/>
              </a:path>
            </a:pathLst>
          </a:custGeom>
          <a:noFill/>
          <a:ln w="28575">
            <a:solidFill>
              <a:srgbClr val="92D050"/>
            </a:solidFill>
            <a:extLst>
              <a:ext uri="{C807C97D-BFC1-408E-A445-0C87EB9F89A2}">
                <ask:lineSketchStyleProps xmlns:ask="http://schemas.microsoft.com/office/drawing/2018/sketchyshapes" sd="3938306476">
                  <a:prstGeom prst="rect">
                    <a:avLst/>
                  </a:prstGeom>
                  <ask:type>
                    <ask:lineSketchFreehand/>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b="0" i="0" dirty="0">
                <a:solidFill>
                  <a:srgbClr val="000000"/>
                </a:solidFill>
                <a:effectLst/>
                <a:latin typeface="Comic Sans MS" panose="030F0702030302020204" pitchFamily="66" charset="0"/>
              </a:rPr>
              <a:t>In Music children will be </a:t>
            </a:r>
            <a:r>
              <a:rPr lang="en-GB" sz="1200" dirty="0">
                <a:solidFill>
                  <a:srgbClr val="000000"/>
                </a:solidFill>
                <a:latin typeface="Comic Sans MS" panose="030F0702030302020204" pitchFamily="66" charset="0"/>
              </a:rPr>
              <a:t>i</a:t>
            </a:r>
            <a:r>
              <a:rPr lang="en-GB" sz="1200" b="0" i="0" dirty="0">
                <a:solidFill>
                  <a:srgbClr val="000000"/>
                </a:solidFill>
                <a:effectLst/>
                <a:latin typeface="Comic Sans MS" panose="030F0702030302020204" pitchFamily="66" charset="0"/>
              </a:rPr>
              <a:t>ntroduced to tempo and dynamics. They will be exploring the question: How does </a:t>
            </a:r>
            <a:r>
              <a:rPr lang="en-GB" sz="1200" dirty="0">
                <a:solidFill>
                  <a:srgbClr val="000000"/>
                </a:solidFill>
                <a:latin typeface="Comic Sans MS" panose="030F0702030302020204" pitchFamily="66" charset="0"/>
              </a:rPr>
              <a:t>m</a:t>
            </a:r>
            <a:r>
              <a:rPr lang="en-GB" sz="1200" b="0" i="0" dirty="0">
                <a:solidFill>
                  <a:srgbClr val="000000"/>
                </a:solidFill>
                <a:effectLst/>
                <a:latin typeface="Comic Sans MS" panose="030F0702030302020204" pitchFamily="66" charset="0"/>
              </a:rPr>
              <a:t>usic make the world a better place?</a:t>
            </a:r>
            <a:endParaRPr lang="en-GB" sz="1200" dirty="0">
              <a:solidFill>
                <a:srgbClr val="FFFFFF"/>
              </a:solidFill>
              <a:latin typeface="Comic Sans MS" panose="030F0702030302020204" pitchFamily="66" charset="0"/>
              <a:ea typeface="Calibri"/>
              <a:cs typeface="Calibri"/>
            </a:endParaRPr>
          </a:p>
        </p:txBody>
      </p:sp>
      <p:sp>
        <p:nvSpPr>
          <p:cNvPr id="3" name="TextBox 2">
            <a:extLst>
              <a:ext uri="{FF2B5EF4-FFF2-40B4-BE49-F238E27FC236}">
                <a16:creationId xmlns:a16="http://schemas.microsoft.com/office/drawing/2014/main" id="{B2F37AC3-29FA-8B32-E388-8DB501ABEDD7}"/>
              </a:ext>
            </a:extLst>
          </p:cNvPr>
          <p:cNvSpPr txBox="1"/>
          <p:nvPr/>
        </p:nvSpPr>
        <p:spPr>
          <a:xfrm>
            <a:off x="3400427" y="6123582"/>
            <a:ext cx="4765563" cy="646331"/>
          </a:xfrm>
          <a:custGeom>
            <a:avLst/>
            <a:gdLst>
              <a:gd name="csX0" fmla="*/ 0 w 4765563"/>
              <a:gd name="csY0" fmla="*/ 0 h 646331"/>
              <a:gd name="csX1" fmla="*/ 500384 w 4765563"/>
              <a:gd name="csY1" fmla="*/ 0 h 646331"/>
              <a:gd name="csX2" fmla="*/ 1143735 w 4765563"/>
              <a:gd name="csY2" fmla="*/ 0 h 646331"/>
              <a:gd name="csX3" fmla="*/ 1644119 w 4765563"/>
              <a:gd name="csY3" fmla="*/ 0 h 646331"/>
              <a:gd name="csX4" fmla="*/ 2287470 w 4765563"/>
              <a:gd name="csY4" fmla="*/ 0 h 646331"/>
              <a:gd name="csX5" fmla="*/ 2978477 w 4765563"/>
              <a:gd name="csY5" fmla="*/ 0 h 646331"/>
              <a:gd name="csX6" fmla="*/ 3621828 w 4765563"/>
              <a:gd name="csY6" fmla="*/ 0 h 646331"/>
              <a:gd name="csX7" fmla="*/ 4765563 w 4765563"/>
              <a:gd name="csY7" fmla="*/ 0 h 646331"/>
              <a:gd name="csX8" fmla="*/ 4765563 w 4765563"/>
              <a:gd name="csY8" fmla="*/ 316702 h 646331"/>
              <a:gd name="csX9" fmla="*/ 4765563 w 4765563"/>
              <a:gd name="csY9" fmla="*/ 646331 h 646331"/>
              <a:gd name="csX10" fmla="*/ 4312835 w 4765563"/>
              <a:gd name="csY10" fmla="*/ 646331 h 646331"/>
              <a:gd name="csX11" fmla="*/ 3860106 w 4765563"/>
              <a:gd name="csY11" fmla="*/ 646331 h 646331"/>
              <a:gd name="csX12" fmla="*/ 3169099 w 4765563"/>
              <a:gd name="csY12" fmla="*/ 646331 h 646331"/>
              <a:gd name="csX13" fmla="*/ 2716371 w 4765563"/>
              <a:gd name="csY13" fmla="*/ 646331 h 646331"/>
              <a:gd name="csX14" fmla="*/ 2025364 w 4765563"/>
              <a:gd name="csY14" fmla="*/ 646331 h 646331"/>
              <a:gd name="csX15" fmla="*/ 1477325 w 4765563"/>
              <a:gd name="csY15" fmla="*/ 646331 h 646331"/>
              <a:gd name="csX16" fmla="*/ 881629 w 4765563"/>
              <a:gd name="csY16" fmla="*/ 646331 h 646331"/>
              <a:gd name="csX17" fmla="*/ 0 w 4765563"/>
              <a:gd name="csY17" fmla="*/ 646331 h 646331"/>
              <a:gd name="csX18" fmla="*/ 0 w 4765563"/>
              <a:gd name="csY18" fmla="*/ 336092 h 646331"/>
              <a:gd name="csX19" fmla="*/ 0 w 4765563"/>
              <a:gd name="csY19" fmla="*/ 0 h 646331"/>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Lst>
            <a:rect l="l" t="t" r="r" b="b"/>
            <a:pathLst>
              <a:path w="4765563" h="646331" extrusionOk="0">
                <a:moveTo>
                  <a:pt x="0" y="0"/>
                </a:moveTo>
                <a:cubicBezTo>
                  <a:pt x="127335" y="-7109"/>
                  <a:pt x="284976" y="54941"/>
                  <a:pt x="500384" y="0"/>
                </a:cubicBezTo>
                <a:cubicBezTo>
                  <a:pt x="715792" y="-54941"/>
                  <a:pt x="990673" y="72416"/>
                  <a:pt x="1143735" y="0"/>
                </a:cubicBezTo>
                <a:cubicBezTo>
                  <a:pt x="1296797" y="-72416"/>
                  <a:pt x="1532933" y="18409"/>
                  <a:pt x="1644119" y="0"/>
                </a:cubicBezTo>
                <a:cubicBezTo>
                  <a:pt x="1755305" y="-18409"/>
                  <a:pt x="2059186" y="29759"/>
                  <a:pt x="2287470" y="0"/>
                </a:cubicBezTo>
                <a:cubicBezTo>
                  <a:pt x="2515754" y="-29759"/>
                  <a:pt x="2837381" y="5122"/>
                  <a:pt x="2978477" y="0"/>
                </a:cubicBezTo>
                <a:cubicBezTo>
                  <a:pt x="3119573" y="-5122"/>
                  <a:pt x="3476104" y="51871"/>
                  <a:pt x="3621828" y="0"/>
                </a:cubicBezTo>
                <a:cubicBezTo>
                  <a:pt x="3767552" y="-51871"/>
                  <a:pt x="4374669" y="42364"/>
                  <a:pt x="4765563" y="0"/>
                </a:cubicBezTo>
                <a:cubicBezTo>
                  <a:pt x="4792383" y="111113"/>
                  <a:pt x="4762700" y="160597"/>
                  <a:pt x="4765563" y="316702"/>
                </a:cubicBezTo>
                <a:cubicBezTo>
                  <a:pt x="4768426" y="472807"/>
                  <a:pt x="4743927" y="522703"/>
                  <a:pt x="4765563" y="646331"/>
                </a:cubicBezTo>
                <a:cubicBezTo>
                  <a:pt x="4553514" y="646707"/>
                  <a:pt x="4494323" y="606492"/>
                  <a:pt x="4312835" y="646331"/>
                </a:cubicBezTo>
                <a:cubicBezTo>
                  <a:pt x="4131347" y="686170"/>
                  <a:pt x="3953546" y="609158"/>
                  <a:pt x="3860106" y="646331"/>
                </a:cubicBezTo>
                <a:cubicBezTo>
                  <a:pt x="3766666" y="683504"/>
                  <a:pt x="3355232" y="566355"/>
                  <a:pt x="3169099" y="646331"/>
                </a:cubicBezTo>
                <a:cubicBezTo>
                  <a:pt x="2982966" y="726307"/>
                  <a:pt x="2833617" y="607541"/>
                  <a:pt x="2716371" y="646331"/>
                </a:cubicBezTo>
                <a:cubicBezTo>
                  <a:pt x="2599125" y="685121"/>
                  <a:pt x="2228691" y="637314"/>
                  <a:pt x="2025364" y="646331"/>
                </a:cubicBezTo>
                <a:cubicBezTo>
                  <a:pt x="1822037" y="655348"/>
                  <a:pt x="1625217" y="618766"/>
                  <a:pt x="1477325" y="646331"/>
                </a:cubicBezTo>
                <a:cubicBezTo>
                  <a:pt x="1329433" y="673896"/>
                  <a:pt x="1069164" y="609623"/>
                  <a:pt x="881629" y="646331"/>
                </a:cubicBezTo>
                <a:cubicBezTo>
                  <a:pt x="694094" y="683039"/>
                  <a:pt x="313310" y="599089"/>
                  <a:pt x="0" y="646331"/>
                </a:cubicBezTo>
                <a:cubicBezTo>
                  <a:pt x="-33462" y="497583"/>
                  <a:pt x="18447" y="446862"/>
                  <a:pt x="0" y="336092"/>
                </a:cubicBezTo>
                <a:cubicBezTo>
                  <a:pt x="-18447" y="225322"/>
                  <a:pt x="10278" y="73183"/>
                  <a:pt x="0" y="0"/>
                </a:cubicBezTo>
                <a:close/>
              </a:path>
            </a:pathLst>
          </a:custGeom>
          <a:noFill/>
          <a:ln w="28575">
            <a:solidFill>
              <a:srgbClr val="4472C4"/>
            </a:solidFill>
            <a:extLst>
              <a:ext uri="{C807C97D-BFC1-408E-A445-0C87EB9F89A2}">
                <ask:lineSketchStyleProps xmlns:ask="http://schemas.microsoft.com/office/drawing/2018/sketchyshapes" sd="3741190731">
                  <a:prstGeom prst="rect">
                    <a:avLst/>
                  </a:prstGeom>
                  <ask:type>
                    <ask:lineSketchScribble/>
                  </ask:type>
                </ask:lineSketchStyleProps>
              </a:ext>
            </a:extLst>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dirty="0">
                <a:latin typeface="Comic Sans MS"/>
              </a:rPr>
              <a:t>PSHE: We will be using the website Jigsaw to understand and </a:t>
            </a:r>
            <a:r>
              <a:rPr lang="en-GB" sz="1200">
                <a:latin typeface="Comic Sans MS"/>
              </a:rPr>
              <a:t>talk about our d</a:t>
            </a:r>
            <a:r>
              <a:rPr lang="en-GB" sz="1200">
                <a:solidFill>
                  <a:srgbClr val="000000"/>
                </a:solidFill>
                <a:latin typeface="Comic Sans MS"/>
              </a:rPr>
              <a:t>reams</a:t>
            </a:r>
            <a:r>
              <a:rPr lang="en-GB" sz="1200" i="0">
                <a:solidFill>
                  <a:srgbClr val="000000"/>
                </a:solidFill>
                <a:effectLst/>
                <a:latin typeface="Comic Sans MS"/>
              </a:rPr>
              <a:t> and goals, overcoming </a:t>
            </a:r>
            <a:r>
              <a:rPr lang="en-GB" sz="1200">
                <a:solidFill>
                  <a:srgbClr val="000000"/>
                </a:solidFill>
                <a:latin typeface="Comic Sans MS"/>
              </a:rPr>
              <a:t>o</a:t>
            </a:r>
            <a:r>
              <a:rPr lang="en-GB" sz="1200" i="0">
                <a:solidFill>
                  <a:srgbClr val="000000"/>
                </a:solidFill>
                <a:effectLst/>
                <a:latin typeface="Comic Sans MS"/>
              </a:rPr>
              <a:t>bstacles  and </a:t>
            </a:r>
            <a:r>
              <a:rPr lang="en-GB" sz="1200">
                <a:solidFill>
                  <a:srgbClr val="000000"/>
                </a:solidFill>
                <a:latin typeface="Comic Sans MS"/>
              </a:rPr>
              <a:t>'celebrating</a:t>
            </a:r>
            <a:r>
              <a:rPr lang="en-GB" sz="1200" i="0">
                <a:solidFill>
                  <a:srgbClr val="000000"/>
                </a:solidFill>
                <a:effectLst/>
                <a:latin typeface="Comic Sans MS"/>
              </a:rPr>
              <a:t> </a:t>
            </a:r>
            <a:r>
              <a:rPr lang="en-GB" sz="1200">
                <a:solidFill>
                  <a:srgbClr val="000000"/>
                </a:solidFill>
                <a:latin typeface="Comic Sans MS"/>
              </a:rPr>
              <a:t>m</a:t>
            </a:r>
            <a:r>
              <a:rPr lang="en-GB" sz="1200" i="0">
                <a:solidFill>
                  <a:srgbClr val="000000"/>
                </a:solidFill>
                <a:effectLst/>
                <a:latin typeface="Comic Sans MS"/>
              </a:rPr>
              <a:t>y </a:t>
            </a:r>
            <a:r>
              <a:rPr lang="en-GB" sz="1200">
                <a:solidFill>
                  <a:srgbClr val="000000"/>
                </a:solidFill>
                <a:latin typeface="Comic Sans MS"/>
              </a:rPr>
              <a:t>s</a:t>
            </a:r>
            <a:r>
              <a:rPr lang="en-GB" sz="1200" i="0">
                <a:solidFill>
                  <a:srgbClr val="000000"/>
                </a:solidFill>
                <a:effectLst/>
                <a:latin typeface="Comic Sans MS"/>
              </a:rPr>
              <a:t>uccess’.</a:t>
            </a:r>
            <a:endParaRPr lang="en-GB" sz="1200">
              <a:latin typeface="Comic Sans MS"/>
            </a:endParaRPr>
          </a:p>
        </p:txBody>
      </p:sp>
      <p:sp>
        <p:nvSpPr>
          <p:cNvPr id="6" name="AutoShape 2" descr="Image result for beegu">
            <a:extLst>
              <a:ext uri="{FF2B5EF4-FFF2-40B4-BE49-F238E27FC236}">
                <a16:creationId xmlns:a16="http://schemas.microsoft.com/office/drawing/2014/main" id="{21FE671C-D6A7-23C0-A25F-438D65B6F336}"/>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4" name="Picture 13">
            <a:extLst>
              <a:ext uri="{FF2B5EF4-FFF2-40B4-BE49-F238E27FC236}">
                <a16:creationId xmlns:a16="http://schemas.microsoft.com/office/drawing/2014/main" id="{16076408-DE93-B910-09CC-DA6D6E768DA0}"/>
              </a:ext>
            </a:extLst>
          </p:cNvPr>
          <p:cNvPicPr>
            <a:picLocks noChangeAspect="1"/>
          </p:cNvPicPr>
          <p:nvPr/>
        </p:nvPicPr>
        <p:blipFill>
          <a:blip r:embed="rId8"/>
          <a:stretch>
            <a:fillRect/>
          </a:stretch>
        </p:blipFill>
        <p:spPr>
          <a:xfrm>
            <a:off x="3032862" y="81324"/>
            <a:ext cx="1650568" cy="1539859"/>
          </a:xfrm>
          <a:prstGeom prst="rect">
            <a:avLst/>
          </a:prstGeom>
        </p:spPr>
      </p:pic>
      <p:pic>
        <p:nvPicPr>
          <p:cNvPr id="1028" name="Picture 4" descr="Astro Girl and Junefest - Ken Wilson-Max">
            <a:extLst>
              <a:ext uri="{FF2B5EF4-FFF2-40B4-BE49-F238E27FC236}">
                <a16:creationId xmlns:a16="http://schemas.microsoft.com/office/drawing/2014/main" id="{BE916DCE-AFA6-CBBB-AEC4-7F4F923EAB5E}"/>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164368" y="1701072"/>
            <a:ext cx="1181401" cy="16079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8572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64</TotalTime>
  <Words>389</Words>
  <Application>Microsoft Office PowerPoint</Application>
  <PresentationFormat>Widescreen</PresentationFormat>
  <Paragraphs>14</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Fiona Booth</dc:creator>
  <cp:lastModifiedBy>Fiona Booth</cp:lastModifiedBy>
  <cp:revision>306</cp:revision>
  <dcterms:created xsi:type="dcterms:W3CDTF">2025-08-03T16:43:27Z</dcterms:created>
  <dcterms:modified xsi:type="dcterms:W3CDTF">2026-01-09T09:41:10Z</dcterms:modified>
</cp:coreProperties>
</file>