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D6E7424-0A13-BE7F-60A4-666849EB0670}" v="149" dt="2026-02-20T13:29:53.99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63" d="100"/>
          <a:sy n="63" d="100"/>
        </p:scale>
        <p:origin x="612" y="2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13/04/2026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13/04/2026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13/04/2026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13/04/2026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13/04/2026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13/04/2026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13/04/2026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13/04/2026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13/04/2026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13/04/2026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13/04/2026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13/04/2026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blue and white logo&#10;&#10;AI-generated content may be incorrect.">
            <a:extLst>
              <a:ext uri="{FF2B5EF4-FFF2-40B4-BE49-F238E27FC236}">
                <a16:creationId xmlns:a16="http://schemas.microsoft.com/office/drawing/2014/main" id="{244F7D50-C46C-6A2C-C2C4-F7C60CB96D56}"/>
              </a:ext>
            </a:extLst>
          </p:cNvPr>
          <p:cNvPicPr>
            <a:picLocks noChangeAspect="1"/>
          </p:cNvPicPr>
          <p:nvPr/>
        </p:nvPicPr>
        <p:blipFill>
          <a:blip r:embed="rId2"/>
          <a:stretch>
            <a:fillRect/>
          </a:stretch>
        </p:blipFill>
        <p:spPr>
          <a:xfrm>
            <a:off x="4887651" y="1748102"/>
            <a:ext cx="3348265" cy="2028825"/>
          </a:xfrm>
          <a:prstGeom prst="ellipse">
            <a:avLst/>
          </a:prstGeom>
          <a:ln>
            <a:noFill/>
          </a:ln>
          <a:effectLst>
            <a:softEdge rad="112500"/>
          </a:effectLst>
        </p:spPr>
      </p:pic>
      <p:sp>
        <p:nvSpPr>
          <p:cNvPr id="5" name="TextBox 4">
            <a:extLst>
              <a:ext uri="{FF2B5EF4-FFF2-40B4-BE49-F238E27FC236}">
                <a16:creationId xmlns:a16="http://schemas.microsoft.com/office/drawing/2014/main" id="{9089CA61-D50F-6A4D-E424-240961057402}"/>
              </a:ext>
            </a:extLst>
          </p:cNvPr>
          <p:cNvSpPr txBox="1"/>
          <p:nvPr/>
        </p:nvSpPr>
        <p:spPr>
          <a:xfrm>
            <a:off x="152196" y="192560"/>
            <a:ext cx="4338524" cy="2031325"/>
          </a:xfrm>
          <a:custGeom>
            <a:avLst/>
            <a:gdLst>
              <a:gd name="csX0" fmla="*/ 0 w 4338524"/>
              <a:gd name="csY0" fmla="*/ 0 h 2031325"/>
              <a:gd name="csX1" fmla="*/ 706560 w 4338524"/>
              <a:gd name="csY1" fmla="*/ 0 h 2031325"/>
              <a:gd name="csX2" fmla="*/ 1413119 w 4338524"/>
              <a:gd name="csY2" fmla="*/ 0 h 2031325"/>
              <a:gd name="csX3" fmla="*/ 2032908 w 4338524"/>
              <a:gd name="csY3" fmla="*/ 0 h 2031325"/>
              <a:gd name="csX4" fmla="*/ 2609312 w 4338524"/>
              <a:gd name="csY4" fmla="*/ 0 h 2031325"/>
              <a:gd name="csX5" fmla="*/ 3229101 w 4338524"/>
              <a:gd name="csY5" fmla="*/ 0 h 2031325"/>
              <a:gd name="csX6" fmla="*/ 4338524 w 4338524"/>
              <a:gd name="csY6" fmla="*/ 0 h 2031325"/>
              <a:gd name="csX7" fmla="*/ 4338524 w 4338524"/>
              <a:gd name="csY7" fmla="*/ 677108 h 2031325"/>
              <a:gd name="csX8" fmla="*/ 4338524 w 4338524"/>
              <a:gd name="csY8" fmla="*/ 1293277 h 2031325"/>
              <a:gd name="csX9" fmla="*/ 4338524 w 4338524"/>
              <a:gd name="csY9" fmla="*/ 2031325 h 2031325"/>
              <a:gd name="csX10" fmla="*/ 3718735 w 4338524"/>
              <a:gd name="csY10" fmla="*/ 2031325 h 2031325"/>
              <a:gd name="csX11" fmla="*/ 3185716 w 4338524"/>
              <a:gd name="csY11" fmla="*/ 2031325 h 2031325"/>
              <a:gd name="csX12" fmla="*/ 2565927 w 4338524"/>
              <a:gd name="csY12" fmla="*/ 2031325 h 2031325"/>
              <a:gd name="csX13" fmla="*/ 1946138 w 4338524"/>
              <a:gd name="csY13" fmla="*/ 2031325 h 2031325"/>
              <a:gd name="csX14" fmla="*/ 1239578 w 4338524"/>
              <a:gd name="csY14" fmla="*/ 2031325 h 2031325"/>
              <a:gd name="csX15" fmla="*/ 619789 w 4338524"/>
              <a:gd name="csY15" fmla="*/ 2031325 h 2031325"/>
              <a:gd name="csX16" fmla="*/ 0 w 4338524"/>
              <a:gd name="csY16" fmla="*/ 2031325 h 2031325"/>
              <a:gd name="csX17" fmla="*/ 0 w 4338524"/>
              <a:gd name="csY17" fmla="*/ 1354217 h 2031325"/>
              <a:gd name="csX18" fmla="*/ 0 w 4338524"/>
              <a:gd name="csY18" fmla="*/ 717735 h 2031325"/>
              <a:gd name="csX19" fmla="*/ 0 w 4338524"/>
              <a:gd name="csY19" fmla="*/ 0 h 203132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Lst>
            <a:rect l="l" t="t" r="r" b="b"/>
            <a:pathLst>
              <a:path w="4338524" h="2031325" extrusionOk="0">
                <a:moveTo>
                  <a:pt x="0" y="0"/>
                </a:moveTo>
                <a:cubicBezTo>
                  <a:pt x="253924" y="-16713"/>
                  <a:pt x="372783" y="-2490"/>
                  <a:pt x="706560" y="0"/>
                </a:cubicBezTo>
                <a:cubicBezTo>
                  <a:pt x="1040337" y="2490"/>
                  <a:pt x="1239418" y="18260"/>
                  <a:pt x="1413119" y="0"/>
                </a:cubicBezTo>
                <a:cubicBezTo>
                  <a:pt x="1586820" y="-18260"/>
                  <a:pt x="1772651" y="28834"/>
                  <a:pt x="2032908" y="0"/>
                </a:cubicBezTo>
                <a:cubicBezTo>
                  <a:pt x="2293165" y="-28834"/>
                  <a:pt x="2470073" y="22169"/>
                  <a:pt x="2609312" y="0"/>
                </a:cubicBezTo>
                <a:cubicBezTo>
                  <a:pt x="2748551" y="-22169"/>
                  <a:pt x="3049582" y="-21542"/>
                  <a:pt x="3229101" y="0"/>
                </a:cubicBezTo>
                <a:cubicBezTo>
                  <a:pt x="3408620" y="21542"/>
                  <a:pt x="3929630" y="27813"/>
                  <a:pt x="4338524" y="0"/>
                </a:cubicBezTo>
                <a:cubicBezTo>
                  <a:pt x="4314816" y="299521"/>
                  <a:pt x="4349521" y="471836"/>
                  <a:pt x="4338524" y="677108"/>
                </a:cubicBezTo>
                <a:cubicBezTo>
                  <a:pt x="4327527" y="882380"/>
                  <a:pt x="4340475" y="1121045"/>
                  <a:pt x="4338524" y="1293277"/>
                </a:cubicBezTo>
                <a:cubicBezTo>
                  <a:pt x="4336573" y="1465509"/>
                  <a:pt x="4306918" y="1735790"/>
                  <a:pt x="4338524" y="2031325"/>
                </a:cubicBezTo>
                <a:cubicBezTo>
                  <a:pt x="4212237" y="2003992"/>
                  <a:pt x="3869304" y="2006096"/>
                  <a:pt x="3718735" y="2031325"/>
                </a:cubicBezTo>
                <a:cubicBezTo>
                  <a:pt x="3568166" y="2056554"/>
                  <a:pt x="3447043" y="2011193"/>
                  <a:pt x="3185716" y="2031325"/>
                </a:cubicBezTo>
                <a:cubicBezTo>
                  <a:pt x="2924389" y="2051457"/>
                  <a:pt x="2796512" y="2029898"/>
                  <a:pt x="2565927" y="2031325"/>
                </a:cubicBezTo>
                <a:cubicBezTo>
                  <a:pt x="2335342" y="2032752"/>
                  <a:pt x="2252805" y="2057880"/>
                  <a:pt x="1946138" y="2031325"/>
                </a:cubicBezTo>
                <a:cubicBezTo>
                  <a:pt x="1639471" y="2004770"/>
                  <a:pt x="1522195" y="2003516"/>
                  <a:pt x="1239578" y="2031325"/>
                </a:cubicBezTo>
                <a:cubicBezTo>
                  <a:pt x="956961" y="2059134"/>
                  <a:pt x="783500" y="2013306"/>
                  <a:pt x="619789" y="2031325"/>
                </a:cubicBezTo>
                <a:cubicBezTo>
                  <a:pt x="456078" y="2049344"/>
                  <a:pt x="233768" y="2037593"/>
                  <a:pt x="0" y="2031325"/>
                </a:cubicBezTo>
                <a:cubicBezTo>
                  <a:pt x="-28450" y="1783611"/>
                  <a:pt x="5909" y="1623279"/>
                  <a:pt x="0" y="1354217"/>
                </a:cubicBezTo>
                <a:cubicBezTo>
                  <a:pt x="-5909" y="1085155"/>
                  <a:pt x="-3887" y="1016923"/>
                  <a:pt x="0" y="717735"/>
                </a:cubicBezTo>
                <a:cubicBezTo>
                  <a:pt x="3887" y="418547"/>
                  <a:pt x="-16014" y="291256"/>
                  <a:pt x="0" y="0"/>
                </a:cubicBezTo>
                <a:close/>
              </a:path>
            </a:pathLst>
          </a:custGeom>
          <a:noFill/>
          <a:ln w="28575">
            <a:solidFill>
              <a:srgbClr val="00B050"/>
            </a:solidFill>
            <a:extLst>
              <a:ext uri="{C807C97D-BFC1-408E-A445-0C87EB9F89A2}">
                <ask:lineSketchStyleProps xmlns:ask="http://schemas.microsoft.com/office/drawing/2018/sketchyshapes" sd="1096517083">
                  <a:prstGeom prst="rect">
                    <a:avLst/>
                  </a:prstGeom>
                  <ask:type>
                    <ask:lineSketchFreehand/>
                  </ask:type>
                </ask:lineSketchStyleProps>
              </a:ext>
            </a:extLs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dirty="0">
                <a:latin typeface="Comic Sans MS" panose="030F0702030302020204" pitchFamily="66" charset="0"/>
              </a:rPr>
              <a:t>English: We will be reading and studying  the text; </a:t>
            </a:r>
            <a:r>
              <a:rPr lang="en-GB" sz="1400" b="0" i="0" dirty="0">
                <a:solidFill>
                  <a:srgbClr val="000000"/>
                </a:solidFill>
                <a:effectLst/>
                <a:latin typeface="Comic Sans MS" panose="030F0702030302020204" pitchFamily="66" charset="0"/>
              </a:rPr>
              <a:t>Hidden Figures by  Margot Lee </a:t>
            </a:r>
            <a:r>
              <a:rPr lang="en-GB" sz="1400" b="0" i="0" dirty="0" err="1">
                <a:solidFill>
                  <a:srgbClr val="000000"/>
                </a:solidFill>
                <a:effectLst/>
                <a:latin typeface="Comic Sans MS" panose="030F0702030302020204" pitchFamily="66" charset="0"/>
              </a:rPr>
              <a:t>Shetterl</a:t>
            </a:r>
            <a:r>
              <a:rPr lang="en-GB" sz="1400" b="0" i="0" dirty="0">
                <a:solidFill>
                  <a:srgbClr val="000000"/>
                </a:solidFill>
                <a:effectLst/>
                <a:latin typeface="Comic Sans MS" panose="030F0702030302020204" pitchFamily="66" charset="0"/>
              </a:rPr>
              <a:t>. </a:t>
            </a:r>
            <a:r>
              <a:rPr lang="en-GB" sz="1400" dirty="0">
                <a:solidFill>
                  <a:srgbClr val="000000"/>
                </a:solidFill>
                <a:latin typeface="Comic Sans MS" panose="030F0702030302020204" pitchFamily="66" charset="0"/>
              </a:rPr>
              <a:t>Within this unit we will be writing r</a:t>
            </a:r>
            <a:r>
              <a:rPr lang="en-GB" sz="1400" b="0" i="0" dirty="0">
                <a:solidFill>
                  <a:srgbClr val="000000"/>
                </a:solidFill>
                <a:effectLst/>
                <a:latin typeface="Comic Sans MS" panose="030F0702030302020204" pitchFamily="66" charset="0"/>
              </a:rPr>
              <a:t>eports, formal and informal letters, diaries, character descriptions and journalistic writing. We will also be reading The Story of Harvey Milk and the Rainbow Flag  by Rob Sanders. The children will produce </a:t>
            </a:r>
            <a:r>
              <a:rPr lang="en-GB" sz="1400" dirty="0">
                <a:solidFill>
                  <a:srgbClr val="000000"/>
                </a:solidFill>
                <a:latin typeface="Comic Sans MS" panose="030F0702030302020204" pitchFamily="66" charset="0"/>
              </a:rPr>
              <a:t>b</a:t>
            </a:r>
            <a:r>
              <a:rPr lang="en-GB" sz="1400" b="0" i="0" dirty="0">
                <a:solidFill>
                  <a:srgbClr val="000000"/>
                </a:solidFill>
                <a:effectLst/>
                <a:latin typeface="Comic Sans MS" panose="030F0702030302020204" pitchFamily="66" charset="0"/>
              </a:rPr>
              <a:t>iographies, thought bubbles, a speech </a:t>
            </a:r>
            <a:r>
              <a:rPr lang="en-GB" sz="1400" dirty="0">
                <a:solidFill>
                  <a:srgbClr val="000000"/>
                </a:solidFill>
                <a:latin typeface="Comic Sans MS" panose="030F0702030302020204" pitchFamily="66" charset="0"/>
              </a:rPr>
              <a:t>and </a:t>
            </a:r>
            <a:r>
              <a:rPr lang="en-GB" sz="1400" b="0" i="0" dirty="0">
                <a:solidFill>
                  <a:srgbClr val="000000"/>
                </a:solidFill>
                <a:effectLst/>
                <a:latin typeface="Comic Sans MS" panose="030F0702030302020204" pitchFamily="66" charset="0"/>
              </a:rPr>
              <a:t>simple leaflets.</a:t>
            </a:r>
            <a:endParaRPr lang="en-GB" sz="1400" dirty="0">
              <a:latin typeface="Comic Sans MS" panose="030F0702030302020204" pitchFamily="66" charset="0"/>
            </a:endParaRPr>
          </a:p>
        </p:txBody>
      </p:sp>
      <p:sp>
        <p:nvSpPr>
          <p:cNvPr id="8" name="TextBox 7">
            <a:extLst>
              <a:ext uri="{FF2B5EF4-FFF2-40B4-BE49-F238E27FC236}">
                <a16:creationId xmlns:a16="http://schemas.microsoft.com/office/drawing/2014/main" id="{ECFE499F-F712-EF5D-E9CD-7074B7436139}"/>
              </a:ext>
            </a:extLst>
          </p:cNvPr>
          <p:cNvSpPr txBox="1"/>
          <p:nvPr/>
        </p:nvSpPr>
        <p:spPr>
          <a:xfrm>
            <a:off x="8383925" y="4370860"/>
            <a:ext cx="3596718" cy="1384995"/>
          </a:xfrm>
          <a:custGeom>
            <a:avLst/>
            <a:gdLst>
              <a:gd name="csX0" fmla="*/ 0 w 3596718"/>
              <a:gd name="csY0" fmla="*/ 0 h 1384995"/>
              <a:gd name="csX1" fmla="*/ 3596718 w 3596718"/>
              <a:gd name="csY1" fmla="*/ 0 h 1384995"/>
              <a:gd name="csX2" fmla="*/ 3596718 w 3596718"/>
              <a:gd name="csY2" fmla="*/ 1384995 h 1384995"/>
              <a:gd name="csX3" fmla="*/ 0 w 3596718"/>
              <a:gd name="csY3" fmla="*/ 1384995 h 1384995"/>
              <a:gd name="csX4" fmla="*/ 0 w 3596718"/>
              <a:gd name="csY4" fmla="*/ 0 h 1384995"/>
            </a:gdLst>
            <a:ahLst/>
            <a:cxnLst>
              <a:cxn ang="0">
                <a:pos x="csX0" y="csY0"/>
              </a:cxn>
              <a:cxn ang="0">
                <a:pos x="csX1" y="csY1"/>
              </a:cxn>
              <a:cxn ang="0">
                <a:pos x="csX2" y="csY2"/>
              </a:cxn>
              <a:cxn ang="0">
                <a:pos x="csX3" y="csY3"/>
              </a:cxn>
              <a:cxn ang="0">
                <a:pos x="csX4" y="csY4"/>
              </a:cxn>
            </a:cxnLst>
            <a:rect l="l" t="t" r="r" b="b"/>
            <a:pathLst>
              <a:path w="3596718" h="1384995" extrusionOk="0">
                <a:moveTo>
                  <a:pt x="0" y="0"/>
                </a:moveTo>
                <a:cubicBezTo>
                  <a:pt x="1209493" y="14652"/>
                  <a:pt x="3158058" y="92045"/>
                  <a:pt x="3596718" y="0"/>
                </a:cubicBezTo>
                <a:cubicBezTo>
                  <a:pt x="3618524" y="394277"/>
                  <a:pt x="3492014" y="895903"/>
                  <a:pt x="3596718" y="1384995"/>
                </a:cubicBezTo>
                <a:cubicBezTo>
                  <a:pt x="2654050" y="1257760"/>
                  <a:pt x="1737392" y="1445113"/>
                  <a:pt x="0" y="1384995"/>
                </a:cubicBezTo>
                <a:cubicBezTo>
                  <a:pt x="94047" y="1231086"/>
                  <a:pt x="29140" y="410416"/>
                  <a:pt x="0" y="0"/>
                </a:cubicBezTo>
                <a:close/>
              </a:path>
            </a:pathLst>
          </a:custGeom>
          <a:noFill/>
          <a:ln w="28575">
            <a:solidFill>
              <a:srgbClr val="0070C0"/>
            </a:solidFill>
            <a:extLst>
              <a:ext uri="{C807C97D-BFC1-408E-A445-0C87EB9F89A2}">
                <ask:lineSketchStyleProps xmlns:ask="http://schemas.microsoft.com/office/drawing/2018/sketchyshapes" sd="3827333458">
                  <a:prstGeom prst="rect">
                    <a:avLst/>
                  </a:prstGeom>
                  <ask:type>
                    <ask:lineSketchCurved/>
                  </ask:type>
                </ask:lineSketchStyleProps>
              </a:ext>
            </a:extLs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dirty="0">
                <a:latin typeface="Comic Sans MS" panose="030F0702030302020204" pitchFamily="66" charset="0"/>
              </a:rPr>
              <a:t>R.E We will be investigating:</a:t>
            </a:r>
          </a:p>
          <a:p>
            <a:r>
              <a:rPr lang="en-US" sz="1400" dirty="0">
                <a:latin typeface="Comic Sans MS" panose="030F0702030302020204" pitchFamily="66" charset="0"/>
              </a:rPr>
              <a:t> </a:t>
            </a:r>
            <a:r>
              <a:rPr lang="en-GB" sz="1400" i="0" dirty="0">
                <a:effectLst/>
                <a:latin typeface="Comic Sans MS" panose="030F0702030302020204" pitchFamily="66" charset="0"/>
              </a:rPr>
              <a:t>Why Do Christians Believe Jesus Is The Son of God? (yr 3 and 4)</a:t>
            </a:r>
          </a:p>
          <a:p>
            <a:r>
              <a:rPr lang="en-US" sz="1400" dirty="0">
                <a:latin typeface="Comic Sans MS" panose="030F0702030302020204" pitchFamily="66" charset="0"/>
              </a:rPr>
              <a:t> </a:t>
            </a:r>
            <a:r>
              <a:rPr lang="en-GB" sz="1400" i="0" dirty="0">
                <a:solidFill>
                  <a:srgbClr val="3C424F"/>
                </a:solidFill>
                <a:effectLst/>
                <a:latin typeface="Comic Sans MS" panose="030F0702030302020204" pitchFamily="66" charset="0"/>
              </a:rPr>
              <a:t>What is the importance of Ascension and Pentecost to Christians?( Year 5 and 6)</a:t>
            </a:r>
            <a:endParaRPr lang="en-US" sz="1400" dirty="0">
              <a:latin typeface="Comic Sans MS" panose="030F0702030302020204" pitchFamily="66" charset="0"/>
            </a:endParaRPr>
          </a:p>
        </p:txBody>
      </p:sp>
      <p:sp>
        <p:nvSpPr>
          <p:cNvPr id="10" name="TextBox 9">
            <a:extLst>
              <a:ext uri="{FF2B5EF4-FFF2-40B4-BE49-F238E27FC236}">
                <a16:creationId xmlns:a16="http://schemas.microsoft.com/office/drawing/2014/main" id="{ACEC304E-6A6D-23C7-6E96-A978BDF15211}"/>
              </a:ext>
            </a:extLst>
          </p:cNvPr>
          <p:cNvSpPr txBox="1"/>
          <p:nvPr/>
        </p:nvSpPr>
        <p:spPr>
          <a:xfrm>
            <a:off x="8303692" y="139663"/>
            <a:ext cx="3888308" cy="1169551"/>
          </a:xfrm>
          <a:custGeom>
            <a:avLst/>
            <a:gdLst>
              <a:gd name="csX0" fmla="*/ 0 w 3888308"/>
              <a:gd name="csY0" fmla="*/ 0 h 1169551"/>
              <a:gd name="csX1" fmla="*/ 725817 w 3888308"/>
              <a:gd name="csY1" fmla="*/ 0 h 1169551"/>
              <a:gd name="csX2" fmla="*/ 1412752 w 3888308"/>
              <a:gd name="csY2" fmla="*/ 0 h 1169551"/>
              <a:gd name="csX3" fmla="*/ 1944154 w 3888308"/>
              <a:gd name="csY3" fmla="*/ 0 h 1169551"/>
              <a:gd name="csX4" fmla="*/ 2669971 w 3888308"/>
              <a:gd name="csY4" fmla="*/ 0 h 1169551"/>
              <a:gd name="csX5" fmla="*/ 3240257 w 3888308"/>
              <a:gd name="csY5" fmla="*/ 0 h 1169551"/>
              <a:gd name="csX6" fmla="*/ 3888308 w 3888308"/>
              <a:gd name="csY6" fmla="*/ 0 h 1169551"/>
              <a:gd name="csX7" fmla="*/ 3888308 w 3888308"/>
              <a:gd name="csY7" fmla="*/ 561384 h 1169551"/>
              <a:gd name="csX8" fmla="*/ 3888308 w 3888308"/>
              <a:gd name="csY8" fmla="*/ 1169551 h 1169551"/>
              <a:gd name="csX9" fmla="*/ 3162491 w 3888308"/>
              <a:gd name="csY9" fmla="*/ 1169551 h 1169551"/>
              <a:gd name="csX10" fmla="*/ 2475556 w 3888308"/>
              <a:gd name="csY10" fmla="*/ 1169551 h 1169551"/>
              <a:gd name="csX11" fmla="*/ 1827505 w 3888308"/>
              <a:gd name="csY11" fmla="*/ 1169551 h 1169551"/>
              <a:gd name="csX12" fmla="*/ 1296103 w 3888308"/>
              <a:gd name="csY12" fmla="*/ 1169551 h 1169551"/>
              <a:gd name="csX13" fmla="*/ 686934 w 3888308"/>
              <a:gd name="csY13" fmla="*/ 1169551 h 1169551"/>
              <a:gd name="csX14" fmla="*/ 0 w 3888308"/>
              <a:gd name="csY14" fmla="*/ 1169551 h 1169551"/>
              <a:gd name="csX15" fmla="*/ 0 w 3888308"/>
              <a:gd name="csY15" fmla="*/ 596471 h 1169551"/>
              <a:gd name="csX16" fmla="*/ 0 w 3888308"/>
              <a:gd name="csY16" fmla="*/ 0 h 116955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3888308" h="1169551" extrusionOk="0">
                <a:moveTo>
                  <a:pt x="0" y="0"/>
                </a:moveTo>
                <a:cubicBezTo>
                  <a:pt x="237686" y="11206"/>
                  <a:pt x="549712" y="8305"/>
                  <a:pt x="725817" y="0"/>
                </a:cubicBezTo>
                <a:cubicBezTo>
                  <a:pt x="901922" y="-8305"/>
                  <a:pt x="1121920" y="-14745"/>
                  <a:pt x="1412752" y="0"/>
                </a:cubicBezTo>
                <a:cubicBezTo>
                  <a:pt x="1703584" y="14745"/>
                  <a:pt x="1830091" y="12948"/>
                  <a:pt x="1944154" y="0"/>
                </a:cubicBezTo>
                <a:cubicBezTo>
                  <a:pt x="2058217" y="-12948"/>
                  <a:pt x="2334702" y="2822"/>
                  <a:pt x="2669971" y="0"/>
                </a:cubicBezTo>
                <a:cubicBezTo>
                  <a:pt x="3005240" y="-2822"/>
                  <a:pt x="3120170" y="-7733"/>
                  <a:pt x="3240257" y="0"/>
                </a:cubicBezTo>
                <a:cubicBezTo>
                  <a:pt x="3360344" y="7733"/>
                  <a:pt x="3586718" y="-13529"/>
                  <a:pt x="3888308" y="0"/>
                </a:cubicBezTo>
                <a:cubicBezTo>
                  <a:pt x="3865715" y="243593"/>
                  <a:pt x="3904273" y="337364"/>
                  <a:pt x="3888308" y="561384"/>
                </a:cubicBezTo>
                <a:cubicBezTo>
                  <a:pt x="3872343" y="785404"/>
                  <a:pt x="3910333" y="879816"/>
                  <a:pt x="3888308" y="1169551"/>
                </a:cubicBezTo>
                <a:cubicBezTo>
                  <a:pt x="3628952" y="1155591"/>
                  <a:pt x="3317646" y="1180092"/>
                  <a:pt x="3162491" y="1169551"/>
                </a:cubicBezTo>
                <a:cubicBezTo>
                  <a:pt x="3007336" y="1159010"/>
                  <a:pt x="2784091" y="1165706"/>
                  <a:pt x="2475556" y="1169551"/>
                </a:cubicBezTo>
                <a:cubicBezTo>
                  <a:pt x="2167021" y="1173396"/>
                  <a:pt x="1967829" y="1151311"/>
                  <a:pt x="1827505" y="1169551"/>
                </a:cubicBezTo>
                <a:cubicBezTo>
                  <a:pt x="1687181" y="1187791"/>
                  <a:pt x="1503204" y="1157041"/>
                  <a:pt x="1296103" y="1169551"/>
                </a:cubicBezTo>
                <a:cubicBezTo>
                  <a:pt x="1089002" y="1182061"/>
                  <a:pt x="962695" y="1155463"/>
                  <a:pt x="686934" y="1169551"/>
                </a:cubicBezTo>
                <a:cubicBezTo>
                  <a:pt x="411173" y="1183639"/>
                  <a:pt x="208637" y="1166192"/>
                  <a:pt x="0" y="1169551"/>
                </a:cubicBezTo>
                <a:cubicBezTo>
                  <a:pt x="22347" y="987681"/>
                  <a:pt x="21426" y="720641"/>
                  <a:pt x="0" y="596471"/>
                </a:cubicBezTo>
                <a:cubicBezTo>
                  <a:pt x="-21426" y="472301"/>
                  <a:pt x="-28570" y="163399"/>
                  <a:pt x="0" y="0"/>
                </a:cubicBezTo>
                <a:close/>
              </a:path>
            </a:pathLst>
          </a:custGeom>
          <a:noFill/>
          <a:ln w="28575">
            <a:solidFill>
              <a:srgbClr val="00B050"/>
            </a:solidFill>
            <a:extLst>
              <a:ext uri="{C807C97D-BFC1-408E-A445-0C87EB9F89A2}">
                <ask:lineSketchStyleProps xmlns:ask="http://schemas.microsoft.com/office/drawing/2018/sketchyshapes" sd="1361241272">
                  <a:prstGeom prst="rect">
                    <a:avLst/>
                  </a:prstGeom>
                  <ask:type>
                    <ask:lineSketchFreehand/>
                  </ask:type>
                </ask:lineSketchStyleProps>
              </a:ext>
            </a:extLs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dirty="0" err="1">
                <a:latin typeface="Comic Sans MS" panose="030F0702030302020204" pitchFamily="66" charset="0"/>
              </a:rPr>
              <a:t>Maths</a:t>
            </a:r>
            <a:r>
              <a:rPr lang="en-US" sz="1400" dirty="0">
                <a:latin typeface="Comic Sans MS" panose="030F0702030302020204" pitchFamily="66" charset="0"/>
              </a:rPr>
              <a:t>: </a:t>
            </a:r>
            <a:r>
              <a:rPr lang="en-GB" sz="1400" b="0" i="0" dirty="0">
                <a:solidFill>
                  <a:srgbClr val="000000"/>
                </a:solidFill>
                <a:effectLst/>
                <a:latin typeface="Comic Sans MS" panose="030F0702030302020204" pitchFamily="66" charset="0"/>
              </a:rPr>
              <a:t>In Maths children will be continuing to explore </a:t>
            </a:r>
            <a:r>
              <a:rPr lang="en-GB" sz="1400" dirty="0">
                <a:solidFill>
                  <a:srgbClr val="000000"/>
                </a:solidFill>
                <a:latin typeface="Comic Sans MS" panose="030F0702030302020204" pitchFamily="66" charset="0"/>
              </a:rPr>
              <a:t>f</a:t>
            </a:r>
            <a:r>
              <a:rPr lang="en-GB" sz="1400" b="0" i="0" dirty="0">
                <a:solidFill>
                  <a:srgbClr val="000000"/>
                </a:solidFill>
                <a:effectLst/>
                <a:latin typeface="Comic Sans MS" panose="030F0702030302020204" pitchFamily="66" charset="0"/>
              </a:rPr>
              <a:t>ractions, time and decimals and money. (Year 3 and 4)</a:t>
            </a:r>
          </a:p>
          <a:p>
            <a:r>
              <a:rPr lang="en-GB" sz="1400" b="0" i="0" dirty="0">
                <a:solidFill>
                  <a:srgbClr val="000000"/>
                </a:solidFill>
                <a:effectLst/>
                <a:latin typeface="Comic Sans MS" panose="030F0702030302020204" pitchFamily="66" charset="0"/>
              </a:rPr>
              <a:t>Years 5/6 Decimals, percentages and fractions. Ratio Algebra and shape.</a:t>
            </a:r>
            <a:endParaRPr lang="en-GB" sz="1400" dirty="0">
              <a:solidFill>
                <a:srgbClr val="000000"/>
              </a:solidFill>
              <a:latin typeface="Comic Sans MS" panose="030F0702030302020204" pitchFamily="66" charset="0"/>
            </a:endParaRPr>
          </a:p>
        </p:txBody>
      </p:sp>
      <p:sp>
        <p:nvSpPr>
          <p:cNvPr id="12" name="TextBox 11">
            <a:extLst>
              <a:ext uri="{FF2B5EF4-FFF2-40B4-BE49-F238E27FC236}">
                <a16:creationId xmlns:a16="http://schemas.microsoft.com/office/drawing/2014/main" id="{5293E81E-6316-EC0B-612C-89701D98F623}"/>
              </a:ext>
            </a:extLst>
          </p:cNvPr>
          <p:cNvSpPr txBox="1"/>
          <p:nvPr/>
        </p:nvSpPr>
        <p:spPr>
          <a:xfrm>
            <a:off x="4559633" y="119260"/>
            <a:ext cx="3573238" cy="1169551"/>
          </a:xfrm>
          <a:custGeom>
            <a:avLst/>
            <a:gdLst>
              <a:gd name="csX0" fmla="*/ 0 w 3573238"/>
              <a:gd name="csY0" fmla="*/ 0 h 1169551"/>
              <a:gd name="csX1" fmla="*/ 3573238 w 3573238"/>
              <a:gd name="csY1" fmla="*/ 0 h 1169551"/>
              <a:gd name="csX2" fmla="*/ 3573238 w 3573238"/>
              <a:gd name="csY2" fmla="*/ 1169551 h 1169551"/>
              <a:gd name="csX3" fmla="*/ 0 w 3573238"/>
              <a:gd name="csY3" fmla="*/ 1169551 h 1169551"/>
              <a:gd name="csX4" fmla="*/ 0 w 3573238"/>
              <a:gd name="csY4" fmla="*/ 0 h 1169551"/>
            </a:gdLst>
            <a:ahLst/>
            <a:cxnLst>
              <a:cxn ang="0">
                <a:pos x="csX0" y="csY0"/>
              </a:cxn>
              <a:cxn ang="0">
                <a:pos x="csX1" y="csY1"/>
              </a:cxn>
              <a:cxn ang="0">
                <a:pos x="csX2" y="csY2"/>
              </a:cxn>
              <a:cxn ang="0">
                <a:pos x="csX3" y="csY3"/>
              </a:cxn>
              <a:cxn ang="0">
                <a:pos x="csX4" y="csY4"/>
              </a:cxn>
            </a:cxnLst>
            <a:rect l="l" t="t" r="r" b="b"/>
            <a:pathLst>
              <a:path w="3573238" h="1169551" extrusionOk="0">
                <a:moveTo>
                  <a:pt x="0" y="0"/>
                </a:moveTo>
                <a:cubicBezTo>
                  <a:pt x="1631166" y="-113254"/>
                  <a:pt x="2666400" y="102601"/>
                  <a:pt x="3573238" y="0"/>
                </a:cubicBezTo>
                <a:cubicBezTo>
                  <a:pt x="3620730" y="232250"/>
                  <a:pt x="3630330" y="664559"/>
                  <a:pt x="3573238" y="1169551"/>
                </a:cubicBezTo>
                <a:cubicBezTo>
                  <a:pt x="1950477" y="1225361"/>
                  <a:pt x="976205" y="1338509"/>
                  <a:pt x="0" y="1169551"/>
                </a:cubicBezTo>
                <a:cubicBezTo>
                  <a:pt x="-9546" y="771135"/>
                  <a:pt x="34952" y="205859"/>
                  <a:pt x="0" y="0"/>
                </a:cubicBezTo>
                <a:close/>
              </a:path>
            </a:pathLst>
          </a:custGeom>
          <a:noFill/>
          <a:ln w="28575">
            <a:solidFill>
              <a:srgbClr val="0070C0"/>
            </a:solidFill>
            <a:extLst>
              <a:ext uri="{C807C97D-BFC1-408E-A445-0C87EB9F89A2}">
                <ask:lineSketchStyleProps xmlns:ask="http://schemas.microsoft.com/office/drawing/2018/sketchyshapes" sd="3499211612">
                  <a:prstGeom prst="rect">
                    <a:avLst/>
                  </a:prstGeom>
                  <ask:type>
                    <ask:lineSketchCurved/>
                  </ask:type>
                </ask:lineSketchStyleProps>
              </a:ext>
            </a:extLs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dirty="0">
                <a:latin typeface="Comic Sans MS" panose="030F0702030302020204" pitchFamily="66" charset="0"/>
              </a:rPr>
              <a:t>We hope you have had a lovely Easter! Take a look at what your child will be learning this half term. Don’t forget parents are welcome on a Friday morning to stay and learn until 9am.</a:t>
            </a:r>
          </a:p>
        </p:txBody>
      </p:sp>
      <p:sp>
        <p:nvSpPr>
          <p:cNvPr id="13" name="TextBox 12">
            <a:extLst>
              <a:ext uri="{FF2B5EF4-FFF2-40B4-BE49-F238E27FC236}">
                <a16:creationId xmlns:a16="http://schemas.microsoft.com/office/drawing/2014/main" id="{70F5C4F1-1103-8B26-FF86-C5C99D90453A}"/>
              </a:ext>
            </a:extLst>
          </p:cNvPr>
          <p:cNvSpPr txBox="1"/>
          <p:nvPr/>
        </p:nvSpPr>
        <p:spPr>
          <a:xfrm>
            <a:off x="175281" y="2362521"/>
            <a:ext cx="3255636" cy="523220"/>
          </a:xfrm>
          <a:custGeom>
            <a:avLst/>
            <a:gdLst>
              <a:gd name="csX0" fmla="*/ 0 w 3255636"/>
              <a:gd name="csY0" fmla="*/ 0 h 523220"/>
              <a:gd name="csX1" fmla="*/ 542606 w 3255636"/>
              <a:gd name="csY1" fmla="*/ 0 h 523220"/>
              <a:gd name="csX2" fmla="*/ 1052656 w 3255636"/>
              <a:gd name="csY2" fmla="*/ 0 h 523220"/>
              <a:gd name="csX3" fmla="*/ 1627818 w 3255636"/>
              <a:gd name="csY3" fmla="*/ 0 h 523220"/>
              <a:gd name="csX4" fmla="*/ 2137868 w 3255636"/>
              <a:gd name="csY4" fmla="*/ 0 h 523220"/>
              <a:gd name="csX5" fmla="*/ 2582805 w 3255636"/>
              <a:gd name="csY5" fmla="*/ 0 h 523220"/>
              <a:gd name="csX6" fmla="*/ 3255636 w 3255636"/>
              <a:gd name="csY6" fmla="*/ 0 h 523220"/>
              <a:gd name="csX7" fmla="*/ 3255636 w 3255636"/>
              <a:gd name="csY7" fmla="*/ 523220 h 523220"/>
              <a:gd name="csX8" fmla="*/ 2778143 w 3255636"/>
              <a:gd name="csY8" fmla="*/ 523220 h 523220"/>
              <a:gd name="csX9" fmla="*/ 2300649 w 3255636"/>
              <a:gd name="csY9" fmla="*/ 523220 h 523220"/>
              <a:gd name="csX10" fmla="*/ 1758043 w 3255636"/>
              <a:gd name="csY10" fmla="*/ 523220 h 523220"/>
              <a:gd name="csX11" fmla="*/ 1150325 w 3255636"/>
              <a:gd name="csY11" fmla="*/ 523220 h 523220"/>
              <a:gd name="csX12" fmla="*/ 672831 w 3255636"/>
              <a:gd name="csY12" fmla="*/ 523220 h 523220"/>
              <a:gd name="csX13" fmla="*/ 0 w 3255636"/>
              <a:gd name="csY13" fmla="*/ 523220 h 523220"/>
              <a:gd name="csX14" fmla="*/ 0 w 3255636"/>
              <a:gd name="csY14" fmla="*/ 0 h 52322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3255636" h="523220" extrusionOk="0">
                <a:moveTo>
                  <a:pt x="0" y="0"/>
                </a:moveTo>
                <a:cubicBezTo>
                  <a:pt x="137741" y="-23397"/>
                  <a:pt x="428635" y="6804"/>
                  <a:pt x="542606" y="0"/>
                </a:cubicBezTo>
                <a:cubicBezTo>
                  <a:pt x="656577" y="-6804"/>
                  <a:pt x="824946" y="10661"/>
                  <a:pt x="1052656" y="0"/>
                </a:cubicBezTo>
                <a:cubicBezTo>
                  <a:pt x="1280366" y="-10661"/>
                  <a:pt x="1481132" y="20075"/>
                  <a:pt x="1627818" y="0"/>
                </a:cubicBezTo>
                <a:cubicBezTo>
                  <a:pt x="1774504" y="-20075"/>
                  <a:pt x="1967473" y="13720"/>
                  <a:pt x="2137868" y="0"/>
                </a:cubicBezTo>
                <a:cubicBezTo>
                  <a:pt x="2308263" y="-13720"/>
                  <a:pt x="2376911" y="23250"/>
                  <a:pt x="2582805" y="0"/>
                </a:cubicBezTo>
                <a:cubicBezTo>
                  <a:pt x="2788699" y="-23250"/>
                  <a:pt x="2931369" y="61862"/>
                  <a:pt x="3255636" y="0"/>
                </a:cubicBezTo>
                <a:cubicBezTo>
                  <a:pt x="3313834" y="105626"/>
                  <a:pt x="3213417" y="324501"/>
                  <a:pt x="3255636" y="523220"/>
                </a:cubicBezTo>
                <a:cubicBezTo>
                  <a:pt x="3073012" y="574577"/>
                  <a:pt x="2967092" y="522835"/>
                  <a:pt x="2778143" y="523220"/>
                </a:cubicBezTo>
                <a:cubicBezTo>
                  <a:pt x="2589194" y="523605"/>
                  <a:pt x="2535350" y="498730"/>
                  <a:pt x="2300649" y="523220"/>
                </a:cubicBezTo>
                <a:cubicBezTo>
                  <a:pt x="2065948" y="547710"/>
                  <a:pt x="1983433" y="471500"/>
                  <a:pt x="1758043" y="523220"/>
                </a:cubicBezTo>
                <a:cubicBezTo>
                  <a:pt x="1532653" y="574940"/>
                  <a:pt x="1331959" y="489897"/>
                  <a:pt x="1150325" y="523220"/>
                </a:cubicBezTo>
                <a:cubicBezTo>
                  <a:pt x="968691" y="556543"/>
                  <a:pt x="860198" y="501148"/>
                  <a:pt x="672831" y="523220"/>
                </a:cubicBezTo>
                <a:cubicBezTo>
                  <a:pt x="485464" y="545292"/>
                  <a:pt x="207947" y="487131"/>
                  <a:pt x="0" y="523220"/>
                </a:cubicBezTo>
                <a:cubicBezTo>
                  <a:pt x="-10123" y="277033"/>
                  <a:pt x="55887" y="141137"/>
                  <a:pt x="0" y="0"/>
                </a:cubicBezTo>
                <a:close/>
              </a:path>
            </a:pathLst>
          </a:custGeom>
          <a:noFill/>
          <a:ln w="28575">
            <a:solidFill>
              <a:srgbClr val="0070C0"/>
            </a:solidFill>
            <a:extLst>
              <a:ext uri="{C807C97D-BFC1-408E-A445-0C87EB9F89A2}">
                <ask:lineSketchStyleProps xmlns:ask="http://schemas.microsoft.com/office/drawing/2018/sketchyshapes" sd="3612888322">
                  <a:prstGeom prst="rect">
                    <a:avLst/>
                  </a:prstGeom>
                  <ask:type>
                    <ask:lineSketchScribble/>
                  </ask:type>
                </ask:lineSketchStyleProps>
              </a:ext>
            </a:extLs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dirty="0">
                <a:latin typeface="Comic Sans MS" panose="030F0702030302020204" pitchFamily="66" charset="0"/>
              </a:rPr>
              <a:t>Computing -</a:t>
            </a:r>
            <a:r>
              <a:rPr lang="en-GB" sz="1400" b="0" i="0" dirty="0">
                <a:solidFill>
                  <a:srgbClr val="000000"/>
                </a:solidFill>
                <a:effectLst/>
                <a:latin typeface="Comic Sans MS" panose="030F0702030302020204" pitchFamily="66" charset="0"/>
              </a:rPr>
              <a:t>Information technology Unit 5.7 Concept Maps</a:t>
            </a:r>
            <a:endParaRPr lang="en-US" sz="1400" dirty="0">
              <a:latin typeface="Comic Sans MS" panose="030F0702030302020204" pitchFamily="66" charset="0"/>
            </a:endParaRPr>
          </a:p>
        </p:txBody>
      </p:sp>
      <p:pic>
        <p:nvPicPr>
          <p:cNvPr id="26" name="Picture 25" descr="mathe clipart 10 free Cliparts | Download images on Clipground 2025">
            <a:extLst>
              <a:ext uri="{FF2B5EF4-FFF2-40B4-BE49-F238E27FC236}">
                <a16:creationId xmlns:a16="http://schemas.microsoft.com/office/drawing/2014/main" id="{08D66AC4-13BC-2A78-0A64-FB9D7CA2FFC3}"/>
              </a:ext>
            </a:extLst>
          </p:cNvPr>
          <p:cNvPicPr>
            <a:picLocks noChangeAspect="1"/>
          </p:cNvPicPr>
          <p:nvPr/>
        </p:nvPicPr>
        <p:blipFill>
          <a:blip r:embed="rId3"/>
          <a:stretch>
            <a:fillRect/>
          </a:stretch>
        </p:blipFill>
        <p:spPr>
          <a:xfrm>
            <a:off x="6939077" y="1459839"/>
            <a:ext cx="1330727" cy="650483"/>
          </a:xfrm>
          <a:prstGeom prst="ellipse">
            <a:avLst/>
          </a:prstGeom>
          <a:ln>
            <a:noFill/>
          </a:ln>
          <a:effectLst>
            <a:softEdge rad="112500"/>
          </a:effectLst>
        </p:spPr>
      </p:pic>
      <p:sp>
        <p:nvSpPr>
          <p:cNvPr id="27" name="TextBox 26">
            <a:extLst>
              <a:ext uri="{FF2B5EF4-FFF2-40B4-BE49-F238E27FC236}">
                <a16:creationId xmlns:a16="http://schemas.microsoft.com/office/drawing/2014/main" id="{7885BB1D-F50E-B4E7-E830-455A90C7C2F6}"/>
              </a:ext>
            </a:extLst>
          </p:cNvPr>
          <p:cNvSpPr txBox="1"/>
          <p:nvPr/>
        </p:nvSpPr>
        <p:spPr>
          <a:xfrm>
            <a:off x="8303692" y="1408029"/>
            <a:ext cx="3851805" cy="1600438"/>
          </a:xfrm>
          <a:custGeom>
            <a:avLst/>
            <a:gdLst>
              <a:gd name="csX0" fmla="*/ 0 w 3851805"/>
              <a:gd name="csY0" fmla="*/ 0 h 1600438"/>
              <a:gd name="csX1" fmla="*/ 719004 w 3851805"/>
              <a:gd name="csY1" fmla="*/ 0 h 1600438"/>
              <a:gd name="csX2" fmla="*/ 1245417 w 3851805"/>
              <a:gd name="csY2" fmla="*/ 0 h 1600438"/>
              <a:gd name="csX3" fmla="*/ 1964421 w 3851805"/>
              <a:gd name="csY3" fmla="*/ 0 h 1600438"/>
              <a:gd name="csX4" fmla="*/ 2567870 w 3851805"/>
              <a:gd name="csY4" fmla="*/ 0 h 1600438"/>
              <a:gd name="csX5" fmla="*/ 3286874 w 3851805"/>
              <a:gd name="csY5" fmla="*/ 0 h 1600438"/>
              <a:gd name="csX6" fmla="*/ 3851805 w 3851805"/>
              <a:gd name="csY6" fmla="*/ 0 h 1600438"/>
              <a:gd name="csX7" fmla="*/ 3851805 w 3851805"/>
              <a:gd name="csY7" fmla="*/ 533479 h 1600438"/>
              <a:gd name="csX8" fmla="*/ 3851805 w 3851805"/>
              <a:gd name="csY8" fmla="*/ 1034950 h 1600438"/>
              <a:gd name="csX9" fmla="*/ 3851805 w 3851805"/>
              <a:gd name="csY9" fmla="*/ 1600438 h 1600438"/>
              <a:gd name="csX10" fmla="*/ 3248356 w 3851805"/>
              <a:gd name="csY10" fmla="*/ 1600438 h 1600438"/>
              <a:gd name="csX11" fmla="*/ 2721942 w 3851805"/>
              <a:gd name="csY11" fmla="*/ 1600438 h 1600438"/>
              <a:gd name="csX12" fmla="*/ 2041457 w 3851805"/>
              <a:gd name="csY12" fmla="*/ 1600438 h 1600438"/>
              <a:gd name="csX13" fmla="*/ 1476525 w 3851805"/>
              <a:gd name="csY13" fmla="*/ 1600438 h 1600438"/>
              <a:gd name="csX14" fmla="*/ 757522 w 3851805"/>
              <a:gd name="csY14" fmla="*/ 1600438 h 1600438"/>
              <a:gd name="csX15" fmla="*/ 0 w 3851805"/>
              <a:gd name="csY15" fmla="*/ 1600438 h 1600438"/>
              <a:gd name="csX16" fmla="*/ 0 w 3851805"/>
              <a:gd name="csY16" fmla="*/ 1114972 h 1600438"/>
              <a:gd name="csX17" fmla="*/ 0 w 3851805"/>
              <a:gd name="csY17" fmla="*/ 581492 h 1600438"/>
              <a:gd name="csX18" fmla="*/ 0 w 3851805"/>
              <a:gd name="csY18" fmla="*/ 0 h 160043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Lst>
            <a:rect l="l" t="t" r="r" b="b"/>
            <a:pathLst>
              <a:path w="3851805" h="1600438" extrusionOk="0">
                <a:moveTo>
                  <a:pt x="0" y="0"/>
                </a:moveTo>
                <a:cubicBezTo>
                  <a:pt x="325045" y="-35373"/>
                  <a:pt x="401825" y="14294"/>
                  <a:pt x="719004" y="0"/>
                </a:cubicBezTo>
                <a:cubicBezTo>
                  <a:pt x="1036183" y="-14294"/>
                  <a:pt x="982608" y="9624"/>
                  <a:pt x="1245417" y="0"/>
                </a:cubicBezTo>
                <a:cubicBezTo>
                  <a:pt x="1508226" y="-9624"/>
                  <a:pt x="1785159" y="11728"/>
                  <a:pt x="1964421" y="0"/>
                </a:cubicBezTo>
                <a:cubicBezTo>
                  <a:pt x="2143683" y="-11728"/>
                  <a:pt x="2357806" y="-11107"/>
                  <a:pt x="2567870" y="0"/>
                </a:cubicBezTo>
                <a:cubicBezTo>
                  <a:pt x="2777934" y="11107"/>
                  <a:pt x="3025195" y="-15185"/>
                  <a:pt x="3286874" y="0"/>
                </a:cubicBezTo>
                <a:cubicBezTo>
                  <a:pt x="3548553" y="15185"/>
                  <a:pt x="3615950" y="-23191"/>
                  <a:pt x="3851805" y="0"/>
                </a:cubicBezTo>
                <a:cubicBezTo>
                  <a:pt x="3861280" y="219137"/>
                  <a:pt x="3863400" y="272415"/>
                  <a:pt x="3851805" y="533479"/>
                </a:cubicBezTo>
                <a:cubicBezTo>
                  <a:pt x="3840210" y="794543"/>
                  <a:pt x="3874936" y="881471"/>
                  <a:pt x="3851805" y="1034950"/>
                </a:cubicBezTo>
                <a:cubicBezTo>
                  <a:pt x="3828674" y="1188429"/>
                  <a:pt x="3876944" y="1374802"/>
                  <a:pt x="3851805" y="1600438"/>
                </a:cubicBezTo>
                <a:cubicBezTo>
                  <a:pt x="3699034" y="1575075"/>
                  <a:pt x="3454987" y="1583073"/>
                  <a:pt x="3248356" y="1600438"/>
                </a:cubicBezTo>
                <a:cubicBezTo>
                  <a:pt x="3041725" y="1617803"/>
                  <a:pt x="2865311" y="1595636"/>
                  <a:pt x="2721942" y="1600438"/>
                </a:cubicBezTo>
                <a:cubicBezTo>
                  <a:pt x="2578573" y="1605240"/>
                  <a:pt x="2319176" y="1605034"/>
                  <a:pt x="2041457" y="1600438"/>
                </a:cubicBezTo>
                <a:cubicBezTo>
                  <a:pt x="1763738" y="1595842"/>
                  <a:pt x="1593369" y="1611173"/>
                  <a:pt x="1476525" y="1600438"/>
                </a:cubicBezTo>
                <a:cubicBezTo>
                  <a:pt x="1359681" y="1589703"/>
                  <a:pt x="1073932" y="1613743"/>
                  <a:pt x="757522" y="1600438"/>
                </a:cubicBezTo>
                <a:cubicBezTo>
                  <a:pt x="441112" y="1587133"/>
                  <a:pt x="152645" y="1612964"/>
                  <a:pt x="0" y="1600438"/>
                </a:cubicBezTo>
                <a:cubicBezTo>
                  <a:pt x="-15678" y="1375619"/>
                  <a:pt x="-8195" y="1305723"/>
                  <a:pt x="0" y="1114972"/>
                </a:cubicBezTo>
                <a:cubicBezTo>
                  <a:pt x="8195" y="924221"/>
                  <a:pt x="-3106" y="716659"/>
                  <a:pt x="0" y="581492"/>
                </a:cubicBezTo>
                <a:cubicBezTo>
                  <a:pt x="3106" y="446325"/>
                  <a:pt x="-19173" y="151173"/>
                  <a:pt x="0" y="0"/>
                </a:cubicBezTo>
                <a:close/>
              </a:path>
            </a:pathLst>
          </a:custGeom>
          <a:noFill/>
          <a:ln w="28575">
            <a:solidFill>
              <a:srgbClr val="00B050"/>
            </a:solidFill>
            <a:extLst>
              <a:ext uri="{C807C97D-BFC1-408E-A445-0C87EB9F89A2}">
                <ask:lineSketchStyleProps xmlns:ask="http://schemas.microsoft.com/office/drawing/2018/sketchyshapes" sd="1373281094">
                  <a:prstGeom prst="rect">
                    <a:avLst/>
                  </a:prstGeom>
                  <ask:type>
                    <ask:lineSketchFreehand/>
                  </ask:type>
                </ask:lineSketchStyleProps>
              </a:ext>
            </a:extLs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dirty="0">
                <a:latin typeface="Comic Sans MS" panose="030F0702030302020204" pitchFamily="66" charset="0"/>
              </a:rPr>
              <a:t>P.E will be on a Monday and a Friday taught by Absolute coaches. Please ensure children have the correct PE kit for these days. Girls need to have their hair tied back and earrings taped or out. This term we will be </a:t>
            </a:r>
            <a:r>
              <a:rPr lang="en-GB" sz="1400" b="0" i="0" dirty="0">
                <a:solidFill>
                  <a:srgbClr val="000000"/>
                </a:solidFill>
                <a:effectLst/>
                <a:latin typeface="Comic Sans MS" panose="030F0702030302020204" pitchFamily="66" charset="0"/>
              </a:rPr>
              <a:t>Invasion Games Handball Y3/4 OAA Team Work &amp; Problem Solving 1 Y5/6</a:t>
            </a:r>
            <a:endParaRPr lang="en-GB" sz="1400" dirty="0">
              <a:latin typeface="Comic Sans MS" panose="030F0702030302020204" pitchFamily="66" charset="0"/>
            </a:endParaRPr>
          </a:p>
        </p:txBody>
      </p:sp>
      <p:sp>
        <p:nvSpPr>
          <p:cNvPr id="2" name="TextBox 1">
            <a:extLst>
              <a:ext uri="{FF2B5EF4-FFF2-40B4-BE49-F238E27FC236}">
                <a16:creationId xmlns:a16="http://schemas.microsoft.com/office/drawing/2014/main" id="{9F1CE260-B6FA-6487-C7A1-9BDFED4C501B}"/>
              </a:ext>
            </a:extLst>
          </p:cNvPr>
          <p:cNvSpPr txBox="1"/>
          <p:nvPr/>
        </p:nvSpPr>
        <p:spPr>
          <a:xfrm>
            <a:off x="8132871" y="5882571"/>
            <a:ext cx="3847772" cy="954107"/>
          </a:xfrm>
          <a:custGeom>
            <a:avLst/>
            <a:gdLst>
              <a:gd name="csX0" fmla="*/ 0 w 3847772"/>
              <a:gd name="csY0" fmla="*/ 0 h 954107"/>
              <a:gd name="csX1" fmla="*/ 434249 w 3847772"/>
              <a:gd name="csY1" fmla="*/ 0 h 954107"/>
              <a:gd name="csX2" fmla="*/ 983930 w 3847772"/>
              <a:gd name="csY2" fmla="*/ 0 h 954107"/>
              <a:gd name="csX3" fmla="*/ 1495134 w 3847772"/>
              <a:gd name="csY3" fmla="*/ 0 h 954107"/>
              <a:gd name="csX4" fmla="*/ 1929383 w 3847772"/>
              <a:gd name="csY4" fmla="*/ 0 h 954107"/>
              <a:gd name="csX5" fmla="*/ 2440587 w 3847772"/>
              <a:gd name="csY5" fmla="*/ 0 h 954107"/>
              <a:gd name="csX6" fmla="*/ 3028746 w 3847772"/>
              <a:gd name="csY6" fmla="*/ 0 h 954107"/>
              <a:gd name="csX7" fmla="*/ 3847772 w 3847772"/>
              <a:gd name="csY7" fmla="*/ 0 h 954107"/>
              <a:gd name="csX8" fmla="*/ 3847772 w 3847772"/>
              <a:gd name="csY8" fmla="*/ 467512 h 954107"/>
              <a:gd name="csX9" fmla="*/ 3847772 w 3847772"/>
              <a:gd name="csY9" fmla="*/ 954107 h 954107"/>
              <a:gd name="csX10" fmla="*/ 3336568 w 3847772"/>
              <a:gd name="csY10" fmla="*/ 954107 h 954107"/>
              <a:gd name="csX11" fmla="*/ 2825364 w 3847772"/>
              <a:gd name="csY11" fmla="*/ 954107 h 954107"/>
              <a:gd name="csX12" fmla="*/ 2314160 w 3847772"/>
              <a:gd name="csY12" fmla="*/ 954107 h 954107"/>
              <a:gd name="csX13" fmla="*/ 1802956 w 3847772"/>
              <a:gd name="csY13" fmla="*/ 954107 h 954107"/>
              <a:gd name="csX14" fmla="*/ 1253274 w 3847772"/>
              <a:gd name="csY14" fmla="*/ 954107 h 954107"/>
              <a:gd name="csX15" fmla="*/ 819026 w 3847772"/>
              <a:gd name="csY15" fmla="*/ 954107 h 954107"/>
              <a:gd name="csX16" fmla="*/ 0 w 3847772"/>
              <a:gd name="csY16" fmla="*/ 954107 h 954107"/>
              <a:gd name="csX17" fmla="*/ 0 w 3847772"/>
              <a:gd name="csY17" fmla="*/ 505677 h 954107"/>
              <a:gd name="csX18" fmla="*/ 0 w 3847772"/>
              <a:gd name="csY18" fmla="*/ 0 h 95410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Lst>
            <a:rect l="l" t="t" r="r" b="b"/>
            <a:pathLst>
              <a:path w="3847772" h="954107" extrusionOk="0">
                <a:moveTo>
                  <a:pt x="0" y="0"/>
                </a:moveTo>
                <a:cubicBezTo>
                  <a:pt x="183907" y="-18513"/>
                  <a:pt x="332619" y="31951"/>
                  <a:pt x="434249" y="0"/>
                </a:cubicBezTo>
                <a:cubicBezTo>
                  <a:pt x="535879" y="-31951"/>
                  <a:pt x="827782" y="15938"/>
                  <a:pt x="983930" y="0"/>
                </a:cubicBezTo>
                <a:cubicBezTo>
                  <a:pt x="1140078" y="-15938"/>
                  <a:pt x="1269083" y="6347"/>
                  <a:pt x="1495134" y="0"/>
                </a:cubicBezTo>
                <a:cubicBezTo>
                  <a:pt x="1721185" y="-6347"/>
                  <a:pt x="1724256" y="15741"/>
                  <a:pt x="1929383" y="0"/>
                </a:cubicBezTo>
                <a:cubicBezTo>
                  <a:pt x="2134510" y="-15741"/>
                  <a:pt x="2337550" y="23565"/>
                  <a:pt x="2440587" y="0"/>
                </a:cubicBezTo>
                <a:cubicBezTo>
                  <a:pt x="2543624" y="-23565"/>
                  <a:pt x="2904770" y="4777"/>
                  <a:pt x="3028746" y="0"/>
                </a:cubicBezTo>
                <a:cubicBezTo>
                  <a:pt x="3152722" y="-4777"/>
                  <a:pt x="3584587" y="77757"/>
                  <a:pt x="3847772" y="0"/>
                </a:cubicBezTo>
                <a:cubicBezTo>
                  <a:pt x="3872385" y="121860"/>
                  <a:pt x="3795882" y="240085"/>
                  <a:pt x="3847772" y="467512"/>
                </a:cubicBezTo>
                <a:cubicBezTo>
                  <a:pt x="3899662" y="694939"/>
                  <a:pt x="3811891" y="792163"/>
                  <a:pt x="3847772" y="954107"/>
                </a:cubicBezTo>
                <a:cubicBezTo>
                  <a:pt x="3712630" y="996742"/>
                  <a:pt x="3495714" y="928781"/>
                  <a:pt x="3336568" y="954107"/>
                </a:cubicBezTo>
                <a:cubicBezTo>
                  <a:pt x="3177422" y="979433"/>
                  <a:pt x="2939171" y="913742"/>
                  <a:pt x="2825364" y="954107"/>
                </a:cubicBezTo>
                <a:cubicBezTo>
                  <a:pt x="2711557" y="994472"/>
                  <a:pt x="2541899" y="924249"/>
                  <a:pt x="2314160" y="954107"/>
                </a:cubicBezTo>
                <a:cubicBezTo>
                  <a:pt x="2086421" y="983965"/>
                  <a:pt x="1941241" y="895952"/>
                  <a:pt x="1802956" y="954107"/>
                </a:cubicBezTo>
                <a:cubicBezTo>
                  <a:pt x="1664671" y="1012262"/>
                  <a:pt x="1496054" y="902792"/>
                  <a:pt x="1253274" y="954107"/>
                </a:cubicBezTo>
                <a:cubicBezTo>
                  <a:pt x="1010494" y="1005422"/>
                  <a:pt x="969630" y="934409"/>
                  <a:pt x="819026" y="954107"/>
                </a:cubicBezTo>
                <a:cubicBezTo>
                  <a:pt x="668422" y="973805"/>
                  <a:pt x="375101" y="916788"/>
                  <a:pt x="0" y="954107"/>
                </a:cubicBezTo>
                <a:cubicBezTo>
                  <a:pt x="-22659" y="818783"/>
                  <a:pt x="53421" y="670428"/>
                  <a:pt x="0" y="505677"/>
                </a:cubicBezTo>
                <a:cubicBezTo>
                  <a:pt x="-53421" y="340926"/>
                  <a:pt x="55146" y="110406"/>
                  <a:pt x="0" y="0"/>
                </a:cubicBezTo>
                <a:close/>
              </a:path>
            </a:pathLst>
          </a:custGeom>
          <a:noFill/>
          <a:ln w="28575">
            <a:solidFill>
              <a:srgbClr val="0070C0"/>
            </a:solidFill>
            <a:extLst>
              <a:ext uri="{C807C97D-BFC1-408E-A445-0C87EB9F89A2}">
                <ask:lineSketchStyleProps xmlns:ask="http://schemas.microsoft.com/office/drawing/2018/sketchyshapes" sd="662989930">
                  <a:prstGeom prst="rect">
                    <a:avLst/>
                  </a:prstGeom>
                  <ask:type>
                    <ask:lineSketchScribble/>
                  </ask:type>
                </ask:lineSketchStyleProps>
              </a:ext>
            </a:extLs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dirty="0">
                <a:latin typeface="Comic Sans MS" panose="030F0702030302020204" pitchFamily="66" charset="0"/>
              </a:rPr>
              <a:t>Science:  Year 3 and 4 will be learning about light and shadows. Year 5 and 6 will extend upon this and investigate how lights travels and understand reflections and shadows.</a:t>
            </a:r>
          </a:p>
        </p:txBody>
      </p:sp>
      <p:sp>
        <p:nvSpPr>
          <p:cNvPr id="3" name="TextBox 2">
            <a:extLst>
              <a:ext uri="{FF2B5EF4-FFF2-40B4-BE49-F238E27FC236}">
                <a16:creationId xmlns:a16="http://schemas.microsoft.com/office/drawing/2014/main" id="{B6FBAD8C-0800-8B19-21DA-7803E142AAE4}"/>
              </a:ext>
            </a:extLst>
          </p:cNvPr>
          <p:cNvSpPr txBox="1"/>
          <p:nvPr/>
        </p:nvSpPr>
        <p:spPr>
          <a:xfrm>
            <a:off x="32163" y="3591470"/>
            <a:ext cx="4761671" cy="2308324"/>
          </a:xfrm>
          <a:custGeom>
            <a:avLst/>
            <a:gdLst>
              <a:gd name="csX0" fmla="*/ 0 w 4761671"/>
              <a:gd name="csY0" fmla="*/ 0 h 2308324"/>
              <a:gd name="csX1" fmla="*/ 4761671 w 4761671"/>
              <a:gd name="csY1" fmla="*/ 0 h 2308324"/>
              <a:gd name="csX2" fmla="*/ 4761671 w 4761671"/>
              <a:gd name="csY2" fmla="*/ 2308324 h 2308324"/>
              <a:gd name="csX3" fmla="*/ 0 w 4761671"/>
              <a:gd name="csY3" fmla="*/ 2308324 h 2308324"/>
              <a:gd name="csX4" fmla="*/ 0 w 4761671"/>
              <a:gd name="csY4" fmla="*/ 0 h 2308324"/>
            </a:gdLst>
            <a:ahLst/>
            <a:cxnLst>
              <a:cxn ang="0">
                <a:pos x="csX0" y="csY0"/>
              </a:cxn>
              <a:cxn ang="0">
                <a:pos x="csX1" y="csY1"/>
              </a:cxn>
              <a:cxn ang="0">
                <a:pos x="csX2" y="csY2"/>
              </a:cxn>
              <a:cxn ang="0">
                <a:pos x="csX3" y="csY3"/>
              </a:cxn>
              <a:cxn ang="0">
                <a:pos x="csX4" y="csY4"/>
              </a:cxn>
            </a:cxnLst>
            <a:rect l="l" t="t" r="r" b="b"/>
            <a:pathLst>
              <a:path w="4761671" h="2308324" extrusionOk="0">
                <a:moveTo>
                  <a:pt x="0" y="0"/>
                </a:moveTo>
                <a:cubicBezTo>
                  <a:pt x="2036058" y="164751"/>
                  <a:pt x="3732013" y="-156251"/>
                  <a:pt x="4761671" y="0"/>
                </a:cubicBezTo>
                <a:cubicBezTo>
                  <a:pt x="4681259" y="905138"/>
                  <a:pt x="4882819" y="1592595"/>
                  <a:pt x="4761671" y="2308324"/>
                </a:cubicBezTo>
                <a:cubicBezTo>
                  <a:pt x="2833790" y="2276341"/>
                  <a:pt x="502848" y="2272115"/>
                  <a:pt x="0" y="2308324"/>
                </a:cubicBezTo>
                <a:cubicBezTo>
                  <a:pt x="-146734" y="1855830"/>
                  <a:pt x="75767" y="645944"/>
                  <a:pt x="0" y="0"/>
                </a:cubicBezTo>
                <a:close/>
              </a:path>
            </a:pathLst>
          </a:custGeom>
          <a:noFill/>
          <a:ln w="28575">
            <a:solidFill>
              <a:srgbClr val="0070C0"/>
            </a:solidFill>
            <a:extLst>
              <a:ext uri="{C807C97D-BFC1-408E-A445-0C87EB9F89A2}">
                <ask:lineSketchStyleProps xmlns:ask="http://schemas.microsoft.com/office/drawing/2018/sketchyshapes" sd="847087834">
                  <a:prstGeom prst="rect">
                    <a:avLst/>
                  </a:prstGeom>
                  <ask:type>
                    <ask:lineSketchCurved/>
                  </ask:type>
                </ask:lineSketchStyleProps>
              </a:ext>
            </a:extLs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dirty="0">
                <a:latin typeface="Comic Sans MS" panose="030F0702030302020204" pitchFamily="66" charset="0"/>
              </a:rPr>
              <a:t>PSHE- In PSHE, we will be continuing our topic on; </a:t>
            </a:r>
            <a:r>
              <a:rPr lang="en-GB" sz="1200" b="0" i="0" dirty="0">
                <a:solidFill>
                  <a:srgbClr val="000000"/>
                </a:solidFill>
                <a:effectLst/>
                <a:latin typeface="Comic Sans MS" panose="030F0702030302020204" pitchFamily="66" charset="0"/>
              </a:rPr>
              <a:t>My Friends and Me,  Group Dynamics, Smoking,  Alcohol, Healthy Friendships </a:t>
            </a:r>
            <a:r>
              <a:rPr lang="en-GB" sz="1200" dirty="0">
                <a:solidFill>
                  <a:srgbClr val="000000"/>
                </a:solidFill>
                <a:latin typeface="Comic Sans MS" panose="030F0702030302020204" pitchFamily="66" charset="0"/>
              </a:rPr>
              <a:t>We then move onto looking at feelings and relationships of </a:t>
            </a:r>
            <a:r>
              <a:rPr lang="en-GB" sz="1200" b="0" i="0" dirty="0">
                <a:solidFill>
                  <a:srgbClr val="000000"/>
                </a:solidFill>
                <a:effectLst/>
                <a:latin typeface="Comic Sans MS" panose="030F0702030302020204" pitchFamily="66" charset="0"/>
              </a:rPr>
              <a:t>Jealousy Love and Loss Memories Getting On and Falling Out Girlfriends and Boyfriends Celebrating my Relationships with People and Animals</a:t>
            </a:r>
          </a:p>
          <a:p>
            <a:endParaRPr lang="en-GB" sz="1200" dirty="0">
              <a:solidFill>
                <a:srgbClr val="000000"/>
              </a:solidFill>
              <a:latin typeface="Comic Sans MS" panose="030F0702030302020204" pitchFamily="66" charset="0"/>
            </a:endParaRPr>
          </a:p>
          <a:p>
            <a:r>
              <a:rPr lang="en-GB" sz="1200" dirty="0">
                <a:solidFill>
                  <a:srgbClr val="000000"/>
                </a:solidFill>
                <a:latin typeface="Comic Sans MS" panose="030F0702030302020204" pitchFamily="66" charset="0"/>
              </a:rPr>
              <a:t>Year 5/6 will be continuing their Dream and Goals topic and then exploring</a:t>
            </a:r>
            <a:r>
              <a:rPr lang="en-GB" sz="1200" b="0" i="0" dirty="0">
                <a:solidFill>
                  <a:srgbClr val="000000"/>
                </a:solidFill>
                <a:effectLst/>
                <a:latin typeface="Comic Sans MS" panose="030F0702030302020204" pitchFamily="66" charset="0"/>
              </a:rPr>
              <a:t> ‘Taking responsibility for my health and wellbeing’  looking at drugs. exploitation , gangs, emotional and mental health managing </a:t>
            </a:r>
            <a:r>
              <a:rPr lang="en-GB" sz="1200" dirty="0">
                <a:solidFill>
                  <a:srgbClr val="000000"/>
                </a:solidFill>
                <a:latin typeface="Comic Sans MS" panose="030F0702030302020204" pitchFamily="66" charset="0"/>
              </a:rPr>
              <a:t>s</a:t>
            </a:r>
            <a:r>
              <a:rPr lang="en-GB" sz="1200" b="0" i="0" dirty="0">
                <a:solidFill>
                  <a:srgbClr val="000000"/>
                </a:solidFill>
                <a:effectLst/>
                <a:latin typeface="Comic Sans MS" panose="030F0702030302020204" pitchFamily="66" charset="0"/>
              </a:rPr>
              <a:t>tress and </a:t>
            </a:r>
            <a:r>
              <a:rPr lang="en-GB" sz="1200" dirty="0">
                <a:solidFill>
                  <a:srgbClr val="000000"/>
                </a:solidFill>
                <a:latin typeface="Comic Sans MS" panose="030F0702030302020204" pitchFamily="66" charset="0"/>
              </a:rPr>
              <a:t>p</a:t>
            </a:r>
            <a:r>
              <a:rPr lang="en-GB" sz="1200" b="0" i="0" dirty="0">
                <a:solidFill>
                  <a:srgbClr val="000000"/>
                </a:solidFill>
                <a:effectLst/>
                <a:latin typeface="Comic Sans MS" panose="030F0702030302020204" pitchFamily="66" charset="0"/>
              </a:rPr>
              <a:t>ressure. What is Mental Health? Staying safe online.</a:t>
            </a:r>
            <a:endParaRPr lang="en-GB" sz="1200" dirty="0">
              <a:latin typeface="Comic Sans MS" panose="030F0702030302020204" pitchFamily="66" charset="0"/>
            </a:endParaRPr>
          </a:p>
        </p:txBody>
      </p:sp>
      <p:sp>
        <p:nvSpPr>
          <p:cNvPr id="6" name="TextBox 5">
            <a:extLst>
              <a:ext uri="{FF2B5EF4-FFF2-40B4-BE49-F238E27FC236}">
                <a16:creationId xmlns:a16="http://schemas.microsoft.com/office/drawing/2014/main" id="{DB157BB2-479E-5BBE-F741-C42C0F9DFD5B}"/>
              </a:ext>
            </a:extLst>
          </p:cNvPr>
          <p:cNvSpPr txBox="1"/>
          <p:nvPr/>
        </p:nvSpPr>
        <p:spPr>
          <a:xfrm>
            <a:off x="0" y="3056406"/>
            <a:ext cx="4191346" cy="307777"/>
          </a:xfrm>
          <a:custGeom>
            <a:avLst/>
            <a:gdLst>
              <a:gd name="csX0" fmla="*/ 0 w 4191346"/>
              <a:gd name="csY0" fmla="*/ 0 h 307777"/>
              <a:gd name="csX1" fmla="*/ 556850 w 4191346"/>
              <a:gd name="csY1" fmla="*/ 0 h 307777"/>
              <a:gd name="csX2" fmla="*/ 1113701 w 4191346"/>
              <a:gd name="csY2" fmla="*/ 0 h 307777"/>
              <a:gd name="csX3" fmla="*/ 1712464 w 4191346"/>
              <a:gd name="csY3" fmla="*/ 0 h 307777"/>
              <a:gd name="csX4" fmla="*/ 2395055 w 4191346"/>
              <a:gd name="csY4" fmla="*/ 0 h 307777"/>
              <a:gd name="csX5" fmla="*/ 3077645 w 4191346"/>
              <a:gd name="csY5" fmla="*/ 0 h 307777"/>
              <a:gd name="csX6" fmla="*/ 4191346 w 4191346"/>
              <a:gd name="csY6" fmla="*/ 0 h 307777"/>
              <a:gd name="csX7" fmla="*/ 4191346 w 4191346"/>
              <a:gd name="csY7" fmla="*/ 307777 h 307777"/>
              <a:gd name="csX8" fmla="*/ 3550669 w 4191346"/>
              <a:gd name="csY8" fmla="*/ 307777 h 307777"/>
              <a:gd name="csX9" fmla="*/ 2951905 w 4191346"/>
              <a:gd name="csY9" fmla="*/ 307777 h 307777"/>
              <a:gd name="csX10" fmla="*/ 2395055 w 4191346"/>
              <a:gd name="csY10" fmla="*/ 307777 h 307777"/>
              <a:gd name="csX11" fmla="*/ 1712464 w 4191346"/>
              <a:gd name="csY11" fmla="*/ 307777 h 307777"/>
              <a:gd name="csX12" fmla="*/ 1239441 w 4191346"/>
              <a:gd name="csY12" fmla="*/ 307777 h 307777"/>
              <a:gd name="csX13" fmla="*/ 682591 w 4191346"/>
              <a:gd name="csY13" fmla="*/ 307777 h 307777"/>
              <a:gd name="csX14" fmla="*/ 0 w 4191346"/>
              <a:gd name="csY14" fmla="*/ 307777 h 307777"/>
              <a:gd name="csX15" fmla="*/ 0 w 4191346"/>
              <a:gd name="csY15" fmla="*/ 0 h 30777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Lst>
            <a:rect l="l" t="t" r="r" b="b"/>
            <a:pathLst>
              <a:path w="4191346" h="307777" extrusionOk="0">
                <a:moveTo>
                  <a:pt x="0" y="0"/>
                </a:moveTo>
                <a:cubicBezTo>
                  <a:pt x="114431" y="-19214"/>
                  <a:pt x="288943" y="43043"/>
                  <a:pt x="556850" y="0"/>
                </a:cubicBezTo>
                <a:cubicBezTo>
                  <a:pt x="824757" y="-43043"/>
                  <a:pt x="972170" y="9485"/>
                  <a:pt x="1113701" y="0"/>
                </a:cubicBezTo>
                <a:cubicBezTo>
                  <a:pt x="1255232" y="-9485"/>
                  <a:pt x="1532658" y="12985"/>
                  <a:pt x="1712464" y="0"/>
                </a:cubicBezTo>
                <a:cubicBezTo>
                  <a:pt x="1892270" y="-12985"/>
                  <a:pt x="2257736" y="63890"/>
                  <a:pt x="2395055" y="0"/>
                </a:cubicBezTo>
                <a:cubicBezTo>
                  <a:pt x="2532374" y="-63890"/>
                  <a:pt x="2900252" y="73390"/>
                  <a:pt x="3077645" y="0"/>
                </a:cubicBezTo>
                <a:cubicBezTo>
                  <a:pt x="3255038" y="-73390"/>
                  <a:pt x="3652068" y="57460"/>
                  <a:pt x="4191346" y="0"/>
                </a:cubicBezTo>
                <a:cubicBezTo>
                  <a:pt x="4201486" y="67106"/>
                  <a:pt x="4185596" y="214063"/>
                  <a:pt x="4191346" y="307777"/>
                </a:cubicBezTo>
                <a:cubicBezTo>
                  <a:pt x="3914917" y="362886"/>
                  <a:pt x="3745880" y="259625"/>
                  <a:pt x="3550669" y="307777"/>
                </a:cubicBezTo>
                <a:cubicBezTo>
                  <a:pt x="3355458" y="355929"/>
                  <a:pt x="3207673" y="236109"/>
                  <a:pt x="2951905" y="307777"/>
                </a:cubicBezTo>
                <a:cubicBezTo>
                  <a:pt x="2696137" y="379445"/>
                  <a:pt x="2649390" y="304783"/>
                  <a:pt x="2395055" y="307777"/>
                </a:cubicBezTo>
                <a:cubicBezTo>
                  <a:pt x="2140720" y="310771"/>
                  <a:pt x="1893849" y="280066"/>
                  <a:pt x="1712464" y="307777"/>
                </a:cubicBezTo>
                <a:cubicBezTo>
                  <a:pt x="1531079" y="335488"/>
                  <a:pt x="1472544" y="300912"/>
                  <a:pt x="1239441" y="307777"/>
                </a:cubicBezTo>
                <a:cubicBezTo>
                  <a:pt x="1006338" y="314642"/>
                  <a:pt x="916363" y="244501"/>
                  <a:pt x="682591" y="307777"/>
                </a:cubicBezTo>
                <a:cubicBezTo>
                  <a:pt x="448819" y="371053"/>
                  <a:pt x="245110" y="227751"/>
                  <a:pt x="0" y="307777"/>
                </a:cubicBezTo>
                <a:cubicBezTo>
                  <a:pt x="-15255" y="190528"/>
                  <a:pt x="1009" y="115225"/>
                  <a:pt x="0" y="0"/>
                </a:cubicBezTo>
                <a:close/>
              </a:path>
            </a:pathLst>
          </a:custGeom>
          <a:noFill/>
          <a:ln w="28575">
            <a:solidFill>
              <a:srgbClr val="00B050"/>
            </a:solidFill>
            <a:extLst>
              <a:ext uri="{C807C97D-BFC1-408E-A445-0C87EB9F89A2}">
                <ask:lineSketchStyleProps xmlns:ask="http://schemas.microsoft.com/office/drawing/2018/sketchyshapes" sd="672028416">
                  <a:prstGeom prst="rect">
                    <a:avLst/>
                  </a:prstGeom>
                  <ask:type>
                    <ask:lineSketchScribble/>
                  </ask:type>
                </ask:lineSketchStyleProps>
              </a:ext>
            </a:extLs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dirty="0">
                <a:latin typeface="Comic Sans MS" panose="030F0702030302020204" pitchFamily="66" charset="0"/>
              </a:rPr>
              <a:t>Music-</a:t>
            </a:r>
            <a:r>
              <a:rPr lang="en-GB" sz="1400" b="0" i="0" dirty="0">
                <a:solidFill>
                  <a:srgbClr val="000000"/>
                </a:solidFill>
                <a:effectLst/>
                <a:latin typeface="Comic Sans MS" panose="030F0702030302020204" pitchFamily="66" charset="0"/>
              </a:rPr>
              <a:t>Charanga unit – Classroom Jazz 1</a:t>
            </a:r>
            <a:endParaRPr lang="en-GB" sz="1400" dirty="0">
              <a:latin typeface="Comic Sans MS" panose="030F0702030302020204" pitchFamily="66" charset="0"/>
            </a:endParaRPr>
          </a:p>
        </p:txBody>
      </p:sp>
      <p:sp>
        <p:nvSpPr>
          <p:cNvPr id="14" name="TextBox 13">
            <a:extLst>
              <a:ext uri="{FF2B5EF4-FFF2-40B4-BE49-F238E27FC236}">
                <a16:creationId xmlns:a16="http://schemas.microsoft.com/office/drawing/2014/main" id="{E552C960-3866-936C-9326-E1D43440DEB9}"/>
              </a:ext>
            </a:extLst>
          </p:cNvPr>
          <p:cNvSpPr txBox="1"/>
          <p:nvPr/>
        </p:nvSpPr>
        <p:spPr>
          <a:xfrm>
            <a:off x="8321943" y="3345838"/>
            <a:ext cx="3851805" cy="738664"/>
          </a:xfrm>
          <a:custGeom>
            <a:avLst/>
            <a:gdLst>
              <a:gd name="csX0" fmla="*/ 0 w 3851805"/>
              <a:gd name="csY0" fmla="*/ 0 h 738664"/>
              <a:gd name="csX1" fmla="*/ 3851805 w 3851805"/>
              <a:gd name="csY1" fmla="*/ 0 h 738664"/>
              <a:gd name="csX2" fmla="*/ 3851805 w 3851805"/>
              <a:gd name="csY2" fmla="*/ 738664 h 738664"/>
              <a:gd name="csX3" fmla="*/ 0 w 3851805"/>
              <a:gd name="csY3" fmla="*/ 738664 h 738664"/>
              <a:gd name="csX4" fmla="*/ 0 w 3851805"/>
              <a:gd name="csY4" fmla="*/ 0 h 738664"/>
            </a:gdLst>
            <a:ahLst/>
            <a:cxnLst>
              <a:cxn ang="0">
                <a:pos x="csX0" y="csY0"/>
              </a:cxn>
              <a:cxn ang="0">
                <a:pos x="csX1" y="csY1"/>
              </a:cxn>
              <a:cxn ang="0">
                <a:pos x="csX2" y="csY2"/>
              </a:cxn>
              <a:cxn ang="0">
                <a:pos x="csX3" y="csY3"/>
              </a:cxn>
              <a:cxn ang="0">
                <a:pos x="csX4" y="csY4"/>
              </a:cxn>
            </a:cxnLst>
            <a:rect l="l" t="t" r="r" b="b"/>
            <a:pathLst>
              <a:path w="3851805" h="738664" extrusionOk="0">
                <a:moveTo>
                  <a:pt x="0" y="0"/>
                </a:moveTo>
                <a:cubicBezTo>
                  <a:pt x="612993" y="-5264"/>
                  <a:pt x="2659240" y="84467"/>
                  <a:pt x="3851805" y="0"/>
                </a:cubicBezTo>
                <a:cubicBezTo>
                  <a:pt x="3806568" y="157119"/>
                  <a:pt x="3894552" y="598192"/>
                  <a:pt x="3851805" y="738664"/>
                </a:cubicBezTo>
                <a:cubicBezTo>
                  <a:pt x="2309947" y="844984"/>
                  <a:pt x="1040085" y="731015"/>
                  <a:pt x="0" y="738664"/>
                </a:cubicBezTo>
                <a:cubicBezTo>
                  <a:pt x="-14832" y="501591"/>
                  <a:pt x="28236" y="232026"/>
                  <a:pt x="0" y="0"/>
                </a:cubicBezTo>
                <a:close/>
              </a:path>
            </a:pathLst>
          </a:custGeom>
          <a:noFill/>
          <a:ln w="28575">
            <a:solidFill>
              <a:srgbClr val="92D050"/>
            </a:solidFill>
            <a:extLst>
              <a:ext uri="{C807C97D-BFC1-408E-A445-0C87EB9F89A2}">
                <ask:lineSketchStyleProps xmlns:ask="http://schemas.microsoft.com/office/drawing/2018/sketchyshapes" sd="2650216993">
                  <a:prstGeom prst="rect">
                    <a:avLst/>
                  </a:prstGeom>
                  <ask:type>
                    <ask:lineSketchCurved/>
                  </ask:type>
                </ask:lineSketchStyleProps>
              </a:ext>
            </a:extLst>
          </a:ln>
        </p:spPr>
        <p:txBody>
          <a:bodyPr wrap="square" rtlCol="0">
            <a:spAutoFit/>
          </a:bodyPr>
          <a:lstStyle/>
          <a:p>
            <a:r>
              <a:rPr lang="en-GB" sz="1400" dirty="0">
                <a:latin typeface="Comic Sans MS" panose="030F0702030302020204" pitchFamily="66" charset="0"/>
              </a:rPr>
              <a:t>Geography: We will continue our topic looking at how and why good travel, including food and other natural resources.</a:t>
            </a:r>
          </a:p>
        </p:txBody>
      </p:sp>
      <p:sp>
        <p:nvSpPr>
          <p:cNvPr id="16" name="TextBox 15">
            <a:extLst>
              <a:ext uri="{FF2B5EF4-FFF2-40B4-BE49-F238E27FC236}">
                <a16:creationId xmlns:a16="http://schemas.microsoft.com/office/drawing/2014/main" id="{85A8A396-3130-D229-9CC2-F393A8A1DC00}"/>
              </a:ext>
            </a:extLst>
          </p:cNvPr>
          <p:cNvSpPr txBox="1"/>
          <p:nvPr/>
        </p:nvSpPr>
        <p:spPr>
          <a:xfrm>
            <a:off x="15309" y="6043732"/>
            <a:ext cx="4659085" cy="523220"/>
          </a:xfrm>
          <a:custGeom>
            <a:avLst/>
            <a:gdLst>
              <a:gd name="csX0" fmla="*/ 0 w 4659085"/>
              <a:gd name="csY0" fmla="*/ 0 h 523220"/>
              <a:gd name="csX1" fmla="*/ 628976 w 4659085"/>
              <a:gd name="csY1" fmla="*/ 0 h 523220"/>
              <a:gd name="csX2" fmla="*/ 1164771 w 4659085"/>
              <a:gd name="csY2" fmla="*/ 0 h 523220"/>
              <a:gd name="csX3" fmla="*/ 1840339 w 4659085"/>
              <a:gd name="csY3" fmla="*/ 0 h 523220"/>
              <a:gd name="csX4" fmla="*/ 2282952 w 4659085"/>
              <a:gd name="csY4" fmla="*/ 0 h 523220"/>
              <a:gd name="csX5" fmla="*/ 2865337 w 4659085"/>
              <a:gd name="csY5" fmla="*/ 0 h 523220"/>
              <a:gd name="csX6" fmla="*/ 3540905 w 4659085"/>
              <a:gd name="csY6" fmla="*/ 0 h 523220"/>
              <a:gd name="csX7" fmla="*/ 4076699 w 4659085"/>
              <a:gd name="csY7" fmla="*/ 0 h 523220"/>
              <a:gd name="csX8" fmla="*/ 4659085 w 4659085"/>
              <a:gd name="csY8" fmla="*/ 0 h 523220"/>
              <a:gd name="csX9" fmla="*/ 4659085 w 4659085"/>
              <a:gd name="csY9" fmla="*/ 523220 h 523220"/>
              <a:gd name="csX10" fmla="*/ 4169881 w 4659085"/>
              <a:gd name="csY10" fmla="*/ 523220 h 523220"/>
              <a:gd name="csX11" fmla="*/ 3680677 w 4659085"/>
              <a:gd name="csY11" fmla="*/ 523220 h 523220"/>
              <a:gd name="csX12" fmla="*/ 3098292 w 4659085"/>
              <a:gd name="csY12" fmla="*/ 523220 h 523220"/>
              <a:gd name="csX13" fmla="*/ 2515906 w 4659085"/>
              <a:gd name="csY13" fmla="*/ 523220 h 523220"/>
              <a:gd name="csX14" fmla="*/ 2073293 w 4659085"/>
              <a:gd name="csY14" fmla="*/ 523220 h 523220"/>
              <a:gd name="csX15" fmla="*/ 1537498 w 4659085"/>
              <a:gd name="csY15" fmla="*/ 523220 h 523220"/>
              <a:gd name="csX16" fmla="*/ 1001703 w 4659085"/>
              <a:gd name="csY16" fmla="*/ 523220 h 523220"/>
              <a:gd name="csX17" fmla="*/ 0 w 4659085"/>
              <a:gd name="csY17" fmla="*/ 523220 h 523220"/>
              <a:gd name="csX18" fmla="*/ 0 w 4659085"/>
              <a:gd name="csY18" fmla="*/ 0 h 52322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Lst>
            <a:rect l="l" t="t" r="r" b="b"/>
            <a:pathLst>
              <a:path w="4659085" h="523220" extrusionOk="0">
                <a:moveTo>
                  <a:pt x="0" y="0"/>
                </a:moveTo>
                <a:cubicBezTo>
                  <a:pt x="227100" y="-61719"/>
                  <a:pt x="416617" y="62334"/>
                  <a:pt x="628976" y="0"/>
                </a:cubicBezTo>
                <a:cubicBezTo>
                  <a:pt x="841335" y="-62334"/>
                  <a:pt x="997159" y="59789"/>
                  <a:pt x="1164771" y="0"/>
                </a:cubicBezTo>
                <a:cubicBezTo>
                  <a:pt x="1332384" y="-59789"/>
                  <a:pt x="1584724" y="7052"/>
                  <a:pt x="1840339" y="0"/>
                </a:cubicBezTo>
                <a:cubicBezTo>
                  <a:pt x="2095954" y="-7052"/>
                  <a:pt x="2083452" y="38681"/>
                  <a:pt x="2282952" y="0"/>
                </a:cubicBezTo>
                <a:cubicBezTo>
                  <a:pt x="2482452" y="-38681"/>
                  <a:pt x="2740826" y="45291"/>
                  <a:pt x="2865337" y="0"/>
                </a:cubicBezTo>
                <a:cubicBezTo>
                  <a:pt x="2989849" y="-45291"/>
                  <a:pt x="3294566" y="14990"/>
                  <a:pt x="3540905" y="0"/>
                </a:cubicBezTo>
                <a:cubicBezTo>
                  <a:pt x="3787244" y="-14990"/>
                  <a:pt x="3869310" y="12488"/>
                  <a:pt x="4076699" y="0"/>
                </a:cubicBezTo>
                <a:cubicBezTo>
                  <a:pt x="4284088" y="-12488"/>
                  <a:pt x="4380669" y="11086"/>
                  <a:pt x="4659085" y="0"/>
                </a:cubicBezTo>
                <a:cubicBezTo>
                  <a:pt x="4680501" y="159337"/>
                  <a:pt x="4636573" y="322402"/>
                  <a:pt x="4659085" y="523220"/>
                </a:cubicBezTo>
                <a:cubicBezTo>
                  <a:pt x="4487752" y="545849"/>
                  <a:pt x="4299450" y="502421"/>
                  <a:pt x="4169881" y="523220"/>
                </a:cubicBezTo>
                <a:cubicBezTo>
                  <a:pt x="4040312" y="544019"/>
                  <a:pt x="3881387" y="515737"/>
                  <a:pt x="3680677" y="523220"/>
                </a:cubicBezTo>
                <a:cubicBezTo>
                  <a:pt x="3479967" y="530703"/>
                  <a:pt x="3224427" y="504035"/>
                  <a:pt x="3098292" y="523220"/>
                </a:cubicBezTo>
                <a:cubicBezTo>
                  <a:pt x="2972157" y="542405"/>
                  <a:pt x="2737498" y="493668"/>
                  <a:pt x="2515906" y="523220"/>
                </a:cubicBezTo>
                <a:cubicBezTo>
                  <a:pt x="2294314" y="552772"/>
                  <a:pt x="2222553" y="500635"/>
                  <a:pt x="2073293" y="523220"/>
                </a:cubicBezTo>
                <a:cubicBezTo>
                  <a:pt x="1924033" y="545805"/>
                  <a:pt x="1692958" y="486791"/>
                  <a:pt x="1537498" y="523220"/>
                </a:cubicBezTo>
                <a:cubicBezTo>
                  <a:pt x="1382038" y="559649"/>
                  <a:pt x="1172833" y="482021"/>
                  <a:pt x="1001703" y="523220"/>
                </a:cubicBezTo>
                <a:cubicBezTo>
                  <a:pt x="830574" y="564419"/>
                  <a:pt x="390244" y="407897"/>
                  <a:pt x="0" y="523220"/>
                </a:cubicBezTo>
                <a:cubicBezTo>
                  <a:pt x="-27285" y="302110"/>
                  <a:pt x="30480" y="207593"/>
                  <a:pt x="0" y="0"/>
                </a:cubicBezTo>
                <a:close/>
              </a:path>
            </a:pathLst>
          </a:custGeom>
          <a:noFill/>
          <a:ln w="38100">
            <a:solidFill>
              <a:srgbClr val="00B0F0"/>
            </a:solidFill>
            <a:extLst>
              <a:ext uri="{C807C97D-BFC1-408E-A445-0C87EB9F89A2}">
                <ask:lineSketchStyleProps xmlns:ask="http://schemas.microsoft.com/office/drawing/2018/sketchyshapes" sd="1363887920">
                  <a:prstGeom prst="rect">
                    <a:avLst/>
                  </a:prstGeom>
                  <ask:type>
                    <ask:lineSketchScribble/>
                  </ask:type>
                </ask:lineSketchStyleProps>
              </a:ext>
            </a:extLst>
          </a:ln>
        </p:spPr>
        <p:txBody>
          <a:bodyPr wrap="square" lIns="91440" tIns="45720" rIns="91440" bIns="45720" rtlCol="0" anchor="t">
            <a:spAutoFit/>
          </a:bodyPr>
          <a:lstStyle/>
          <a:p>
            <a:r>
              <a:rPr lang="en-GB" sz="1400" dirty="0">
                <a:latin typeface="Comic Sans MS" panose="030F0702030302020204" pitchFamily="66" charset="0"/>
              </a:rPr>
              <a:t>Art: </a:t>
            </a:r>
            <a:r>
              <a:rPr lang="en-GB" sz="1400" b="0" i="0" dirty="0">
                <a:solidFill>
                  <a:srgbClr val="000000"/>
                </a:solidFill>
                <a:effectLst/>
                <a:latin typeface="Comic Sans MS" panose="030F0702030302020204" pitchFamily="66" charset="0"/>
              </a:rPr>
              <a:t>Textiles Linked to Traditional African and Caribbean dress</a:t>
            </a:r>
            <a:endParaRPr lang="en-GB" sz="1400" dirty="0">
              <a:latin typeface="Comic Sans MS" panose="030F0702030302020204" pitchFamily="66" charset="0"/>
            </a:endParaRPr>
          </a:p>
        </p:txBody>
      </p:sp>
      <p:sp>
        <p:nvSpPr>
          <p:cNvPr id="18" name="TextBox 17">
            <a:extLst>
              <a:ext uri="{FF2B5EF4-FFF2-40B4-BE49-F238E27FC236}">
                <a16:creationId xmlns:a16="http://schemas.microsoft.com/office/drawing/2014/main" id="{7F6B4376-4F32-A800-4CF8-2FE66BFEC9BD}"/>
              </a:ext>
            </a:extLst>
          </p:cNvPr>
          <p:cNvSpPr txBox="1"/>
          <p:nvPr/>
        </p:nvSpPr>
        <p:spPr>
          <a:xfrm>
            <a:off x="5220944" y="3752428"/>
            <a:ext cx="2888401" cy="1815882"/>
          </a:xfrm>
          <a:custGeom>
            <a:avLst/>
            <a:gdLst>
              <a:gd name="csX0" fmla="*/ 0 w 2888401"/>
              <a:gd name="csY0" fmla="*/ 0 h 1815882"/>
              <a:gd name="csX1" fmla="*/ 635448 w 2888401"/>
              <a:gd name="csY1" fmla="*/ 0 h 1815882"/>
              <a:gd name="csX2" fmla="*/ 1270896 w 2888401"/>
              <a:gd name="csY2" fmla="*/ 0 h 1815882"/>
              <a:gd name="csX3" fmla="*/ 1761925 w 2888401"/>
              <a:gd name="csY3" fmla="*/ 0 h 1815882"/>
              <a:gd name="csX4" fmla="*/ 2397373 w 2888401"/>
              <a:gd name="csY4" fmla="*/ 0 h 1815882"/>
              <a:gd name="csX5" fmla="*/ 2888401 w 2888401"/>
              <a:gd name="csY5" fmla="*/ 0 h 1815882"/>
              <a:gd name="csX6" fmla="*/ 2888401 w 2888401"/>
              <a:gd name="csY6" fmla="*/ 568976 h 1815882"/>
              <a:gd name="csX7" fmla="*/ 2888401 w 2888401"/>
              <a:gd name="csY7" fmla="*/ 1210588 h 1815882"/>
              <a:gd name="csX8" fmla="*/ 2888401 w 2888401"/>
              <a:gd name="csY8" fmla="*/ 1815882 h 1815882"/>
              <a:gd name="csX9" fmla="*/ 2281837 w 2888401"/>
              <a:gd name="csY9" fmla="*/ 1815882 h 1815882"/>
              <a:gd name="csX10" fmla="*/ 1704157 w 2888401"/>
              <a:gd name="csY10" fmla="*/ 1815882 h 1815882"/>
              <a:gd name="csX11" fmla="*/ 1213128 w 2888401"/>
              <a:gd name="csY11" fmla="*/ 1815882 h 1815882"/>
              <a:gd name="csX12" fmla="*/ 635448 w 2888401"/>
              <a:gd name="csY12" fmla="*/ 1815882 h 1815882"/>
              <a:gd name="csX13" fmla="*/ 0 w 2888401"/>
              <a:gd name="csY13" fmla="*/ 1815882 h 1815882"/>
              <a:gd name="csX14" fmla="*/ 0 w 2888401"/>
              <a:gd name="csY14" fmla="*/ 1265064 h 1815882"/>
              <a:gd name="csX15" fmla="*/ 0 w 2888401"/>
              <a:gd name="csY15" fmla="*/ 696088 h 1815882"/>
              <a:gd name="csX16" fmla="*/ 0 w 2888401"/>
              <a:gd name="csY16" fmla="*/ 0 h 181588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2888401" h="1815882" extrusionOk="0">
                <a:moveTo>
                  <a:pt x="0" y="0"/>
                </a:moveTo>
                <a:cubicBezTo>
                  <a:pt x="202707" y="-29458"/>
                  <a:pt x="441518" y="22160"/>
                  <a:pt x="635448" y="0"/>
                </a:cubicBezTo>
                <a:cubicBezTo>
                  <a:pt x="829378" y="-22160"/>
                  <a:pt x="981174" y="-27893"/>
                  <a:pt x="1270896" y="0"/>
                </a:cubicBezTo>
                <a:cubicBezTo>
                  <a:pt x="1560618" y="27893"/>
                  <a:pt x="1658245" y="7495"/>
                  <a:pt x="1761925" y="0"/>
                </a:cubicBezTo>
                <a:cubicBezTo>
                  <a:pt x="1865605" y="-7495"/>
                  <a:pt x="2114517" y="-9537"/>
                  <a:pt x="2397373" y="0"/>
                </a:cubicBezTo>
                <a:cubicBezTo>
                  <a:pt x="2680229" y="9537"/>
                  <a:pt x="2693905" y="1345"/>
                  <a:pt x="2888401" y="0"/>
                </a:cubicBezTo>
                <a:cubicBezTo>
                  <a:pt x="2908163" y="237706"/>
                  <a:pt x="2863873" y="302777"/>
                  <a:pt x="2888401" y="568976"/>
                </a:cubicBezTo>
                <a:cubicBezTo>
                  <a:pt x="2912929" y="835175"/>
                  <a:pt x="2882055" y="1033031"/>
                  <a:pt x="2888401" y="1210588"/>
                </a:cubicBezTo>
                <a:cubicBezTo>
                  <a:pt x="2894747" y="1388145"/>
                  <a:pt x="2884219" y="1545240"/>
                  <a:pt x="2888401" y="1815882"/>
                </a:cubicBezTo>
                <a:cubicBezTo>
                  <a:pt x="2765256" y="1786678"/>
                  <a:pt x="2532766" y="1839608"/>
                  <a:pt x="2281837" y="1815882"/>
                </a:cubicBezTo>
                <a:cubicBezTo>
                  <a:pt x="2030908" y="1792156"/>
                  <a:pt x="1872529" y="1790448"/>
                  <a:pt x="1704157" y="1815882"/>
                </a:cubicBezTo>
                <a:cubicBezTo>
                  <a:pt x="1535785" y="1841316"/>
                  <a:pt x="1419077" y="1805213"/>
                  <a:pt x="1213128" y="1815882"/>
                </a:cubicBezTo>
                <a:cubicBezTo>
                  <a:pt x="1007179" y="1826551"/>
                  <a:pt x="762941" y="1797617"/>
                  <a:pt x="635448" y="1815882"/>
                </a:cubicBezTo>
                <a:cubicBezTo>
                  <a:pt x="507955" y="1834147"/>
                  <a:pt x="260233" y="1803734"/>
                  <a:pt x="0" y="1815882"/>
                </a:cubicBezTo>
                <a:cubicBezTo>
                  <a:pt x="-14594" y="1567085"/>
                  <a:pt x="3381" y="1500650"/>
                  <a:pt x="0" y="1265064"/>
                </a:cubicBezTo>
                <a:cubicBezTo>
                  <a:pt x="-3381" y="1029478"/>
                  <a:pt x="-4183" y="906093"/>
                  <a:pt x="0" y="696088"/>
                </a:cubicBezTo>
                <a:cubicBezTo>
                  <a:pt x="4183" y="486083"/>
                  <a:pt x="-29421" y="200274"/>
                  <a:pt x="0" y="0"/>
                </a:cubicBezTo>
                <a:close/>
              </a:path>
            </a:pathLst>
          </a:custGeom>
          <a:noFill/>
          <a:ln w="38100">
            <a:solidFill>
              <a:srgbClr val="92D050"/>
            </a:solidFill>
            <a:extLst>
              <a:ext uri="{C807C97D-BFC1-408E-A445-0C87EB9F89A2}">
                <ask:lineSketchStyleProps xmlns:ask="http://schemas.microsoft.com/office/drawing/2018/sketchyshapes" sd="1725446443">
                  <a:prstGeom prst="rect">
                    <a:avLst/>
                  </a:prstGeom>
                  <ask:type>
                    <ask:lineSketchFreehand/>
                  </ask:type>
                </ask:lineSketchStyleProps>
              </a:ext>
            </a:extLst>
          </a:ln>
        </p:spPr>
        <p:txBody>
          <a:bodyPr wrap="square" rtlCol="0">
            <a:spAutoFit/>
          </a:bodyPr>
          <a:lstStyle/>
          <a:p>
            <a:r>
              <a:rPr lang="en-GB" sz="1400" dirty="0">
                <a:latin typeface="Comic Sans MS" panose="030F0702030302020204" pitchFamily="66" charset="0"/>
              </a:rPr>
              <a:t>French: </a:t>
            </a:r>
            <a:r>
              <a:rPr lang="en-GB" sz="1400" b="0" i="0" dirty="0">
                <a:solidFill>
                  <a:srgbClr val="000000"/>
                </a:solidFill>
                <a:effectLst/>
                <a:latin typeface="Comic Sans MS" panose="030F0702030302020204" pitchFamily="66" charset="0"/>
              </a:rPr>
              <a:t>Bon Appétit! The children will learn about French food and about different cultural customs. Shopping for French Food.  The children will explore different ways to say “the” when talking about shopping.</a:t>
            </a:r>
            <a:endParaRPr lang="en-GB" sz="1400" dirty="0">
              <a:latin typeface="Comic Sans MS" panose="030F0702030302020204" pitchFamily="66" charset="0"/>
            </a:endParaRPr>
          </a:p>
        </p:txBody>
      </p:sp>
      <p:sp>
        <p:nvSpPr>
          <p:cNvPr id="7" name="AutoShape 2" descr="Image result for hidden figures book">
            <a:extLst>
              <a:ext uri="{FF2B5EF4-FFF2-40B4-BE49-F238E27FC236}">
                <a16:creationId xmlns:a16="http://schemas.microsoft.com/office/drawing/2014/main" id="{0733C485-04F5-A502-FD39-93562463816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9" name="Picture 8">
            <a:extLst>
              <a:ext uri="{FF2B5EF4-FFF2-40B4-BE49-F238E27FC236}">
                <a16:creationId xmlns:a16="http://schemas.microsoft.com/office/drawing/2014/main" id="{E1BF99E0-C836-7995-3F5E-4EDAA647FFF7}"/>
              </a:ext>
            </a:extLst>
          </p:cNvPr>
          <p:cNvPicPr>
            <a:picLocks noChangeAspect="1"/>
          </p:cNvPicPr>
          <p:nvPr/>
        </p:nvPicPr>
        <p:blipFill>
          <a:blip r:embed="rId4"/>
          <a:stretch>
            <a:fillRect/>
          </a:stretch>
        </p:blipFill>
        <p:spPr>
          <a:xfrm>
            <a:off x="3916495" y="1918767"/>
            <a:ext cx="1515798" cy="1515798"/>
          </a:xfrm>
          <a:prstGeom prst="rect">
            <a:avLst/>
          </a:prstGeom>
        </p:spPr>
      </p:pic>
      <p:sp>
        <p:nvSpPr>
          <p:cNvPr id="15" name="TextBox 14">
            <a:extLst>
              <a:ext uri="{FF2B5EF4-FFF2-40B4-BE49-F238E27FC236}">
                <a16:creationId xmlns:a16="http://schemas.microsoft.com/office/drawing/2014/main" id="{77FE0988-B9C3-17F9-6FC6-51276AA04E95}"/>
              </a:ext>
            </a:extLst>
          </p:cNvPr>
          <p:cNvSpPr txBox="1"/>
          <p:nvPr/>
        </p:nvSpPr>
        <p:spPr>
          <a:xfrm>
            <a:off x="4776765" y="5705177"/>
            <a:ext cx="3348265" cy="1200329"/>
          </a:xfrm>
          <a:custGeom>
            <a:avLst/>
            <a:gdLst>
              <a:gd name="csX0" fmla="*/ 0 w 3348265"/>
              <a:gd name="csY0" fmla="*/ 0 h 1200329"/>
              <a:gd name="csX1" fmla="*/ 625009 w 3348265"/>
              <a:gd name="csY1" fmla="*/ 0 h 1200329"/>
              <a:gd name="csX2" fmla="*/ 1149571 w 3348265"/>
              <a:gd name="csY2" fmla="*/ 0 h 1200329"/>
              <a:gd name="csX3" fmla="*/ 1674132 w 3348265"/>
              <a:gd name="csY3" fmla="*/ 0 h 1200329"/>
              <a:gd name="csX4" fmla="*/ 2299142 w 3348265"/>
              <a:gd name="csY4" fmla="*/ 0 h 1200329"/>
              <a:gd name="csX5" fmla="*/ 2756738 w 3348265"/>
              <a:gd name="csY5" fmla="*/ 0 h 1200329"/>
              <a:gd name="csX6" fmla="*/ 3348265 w 3348265"/>
              <a:gd name="csY6" fmla="*/ 0 h 1200329"/>
              <a:gd name="csX7" fmla="*/ 3348265 w 3348265"/>
              <a:gd name="csY7" fmla="*/ 400110 h 1200329"/>
              <a:gd name="csX8" fmla="*/ 3348265 w 3348265"/>
              <a:gd name="csY8" fmla="*/ 764209 h 1200329"/>
              <a:gd name="csX9" fmla="*/ 3348265 w 3348265"/>
              <a:gd name="csY9" fmla="*/ 1200329 h 1200329"/>
              <a:gd name="csX10" fmla="*/ 2857186 w 3348265"/>
              <a:gd name="csY10" fmla="*/ 1200329 h 1200329"/>
              <a:gd name="csX11" fmla="*/ 2232177 w 3348265"/>
              <a:gd name="csY11" fmla="*/ 1200329 h 1200329"/>
              <a:gd name="csX12" fmla="*/ 1607167 w 3348265"/>
              <a:gd name="csY12" fmla="*/ 1200329 h 1200329"/>
              <a:gd name="csX13" fmla="*/ 1149571 w 3348265"/>
              <a:gd name="csY13" fmla="*/ 1200329 h 1200329"/>
              <a:gd name="csX14" fmla="*/ 625009 w 3348265"/>
              <a:gd name="csY14" fmla="*/ 1200329 h 1200329"/>
              <a:gd name="csX15" fmla="*/ 0 w 3348265"/>
              <a:gd name="csY15" fmla="*/ 1200329 h 1200329"/>
              <a:gd name="csX16" fmla="*/ 0 w 3348265"/>
              <a:gd name="csY16" fmla="*/ 836229 h 1200329"/>
              <a:gd name="csX17" fmla="*/ 0 w 3348265"/>
              <a:gd name="csY17" fmla="*/ 412113 h 1200329"/>
              <a:gd name="csX18" fmla="*/ 0 w 3348265"/>
              <a:gd name="csY18" fmla="*/ 0 h 120032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Lst>
            <a:rect l="l" t="t" r="r" b="b"/>
            <a:pathLst>
              <a:path w="3348265" h="1200329" extrusionOk="0">
                <a:moveTo>
                  <a:pt x="0" y="0"/>
                </a:moveTo>
                <a:cubicBezTo>
                  <a:pt x="142686" y="-70159"/>
                  <a:pt x="372768" y="31181"/>
                  <a:pt x="625009" y="0"/>
                </a:cubicBezTo>
                <a:cubicBezTo>
                  <a:pt x="877250" y="-31181"/>
                  <a:pt x="1030539" y="50727"/>
                  <a:pt x="1149571" y="0"/>
                </a:cubicBezTo>
                <a:cubicBezTo>
                  <a:pt x="1268603" y="-50727"/>
                  <a:pt x="1543518" y="6253"/>
                  <a:pt x="1674132" y="0"/>
                </a:cubicBezTo>
                <a:cubicBezTo>
                  <a:pt x="1804746" y="-6253"/>
                  <a:pt x="2015205" y="45600"/>
                  <a:pt x="2299142" y="0"/>
                </a:cubicBezTo>
                <a:cubicBezTo>
                  <a:pt x="2583079" y="-45600"/>
                  <a:pt x="2589196" y="43919"/>
                  <a:pt x="2756738" y="0"/>
                </a:cubicBezTo>
                <a:cubicBezTo>
                  <a:pt x="2924280" y="-43919"/>
                  <a:pt x="3094832" y="9649"/>
                  <a:pt x="3348265" y="0"/>
                </a:cubicBezTo>
                <a:cubicBezTo>
                  <a:pt x="3362952" y="155720"/>
                  <a:pt x="3322921" y="271450"/>
                  <a:pt x="3348265" y="400110"/>
                </a:cubicBezTo>
                <a:cubicBezTo>
                  <a:pt x="3373609" y="528770"/>
                  <a:pt x="3311634" y="597882"/>
                  <a:pt x="3348265" y="764209"/>
                </a:cubicBezTo>
                <a:cubicBezTo>
                  <a:pt x="3384896" y="930536"/>
                  <a:pt x="3324844" y="1021407"/>
                  <a:pt x="3348265" y="1200329"/>
                </a:cubicBezTo>
                <a:cubicBezTo>
                  <a:pt x="3195981" y="1205892"/>
                  <a:pt x="3065572" y="1196007"/>
                  <a:pt x="2857186" y="1200329"/>
                </a:cubicBezTo>
                <a:cubicBezTo>
                  <a:pt x="2648800" y="1204651"/>
                  <a:pt x="2484401" y="1132060"/>
                  <a:pt x="2232177" y="1200329"/>
                </a:cubicBezTo>
                <a:cubicBezTo>
                  <a:pt x="1979953" y="1268598"/>
                  <a:pt x="1805981" y="1156408"/>
                  <a:pt x="1607167" y="1200329"/>
                </a:cubicBezTo>
                <a:cubicBezTo>
                  <a:pt x="1408353" y="1244250"/>
                  <a:pt x="1373493" y="1151474"/>
                  <a:pt x="1149571" y="1200329"/>
                </a:cubicBezTo>
                <a:cubicBezTo>
                  <a:pt x="925649" y="1249184"/>
                  <a:pt x="774211" y="1185016"/>
                  <a:pt x="625009" y="1200329"/>
                </a:cubicBezTo>
                <a:cubicBezTo>
                  <a:pt x="475807" y="1215642"/>
                  <a:pt x="233555" y="1197832"/>
                  <a:pt x="0" y="1200329"/>
                </a:cubicBezTo>
                <a:cubicBezTo>
                  <a:pt x="-13140" y="1058719"/>
                  <a:pt x="7599" y="972562"/>
                  <a:pt x="0" y="836229"/>
                </a:cubicBezTo>
                <a:cubicBezTo>
                  <a:pt x="-7599" y="699896"/>
                  <a:pt x="39507" y="529716"/>
                  <a:pt x="0" y="412113"/>
                </a:cubicBezTo>
                <a:cubicBezTo>
                  <a:pt x="-39507" y="294510"/>
                  <a:pt x="41950" y="132298"/>
                  <a:pt x="0" y="0"/>
                </a:cubicBezTo>
                <a:close/>
              </a:path>
            </a:pathLst>
          </a:custGeom>
          <a:noFill/>
          <a:ln w="28575">
            <a:solidFill>
              <a:srgbClr val="00B050"/>
            </a:solidFill>
            <a:extLst>
              <a:ext uri="{C807C97D-BFC1-408E-A445-0C87EB9F89A2}">
                <ask:lineSketchStyleProps xmlns:ask="http://schemas.microsoft.com/office/drawing/2018/sketchyshapes" sd="1548687692">
                  <a:prstGeom prst="rect">
                    <a:avLst/>
                  </a:prstGeom>
                  <ask:type>
                    <ask:lineSketchScribble/>
                  </ask:type>
                </ask:lineSketchStyleProps>
              </a:ext>
            </a:extLst>
          </a:ln>
        </p:spPr>
        <p:txBody>
          <a:bodyPr wrap="square" rtlCol="0">
            <a:spAutoFit/>
          </a:bodyPr>
          <a:lstStyle/>
          <a:p>
            <a:r>
              <a:rPr lang="en-GB" dirty="0"/>
              <a:t>History: We will be investigating how the Windrush generation contributed towards British Society?</a:t>
            </a:r>
          </a:p>
        </p:txBody>
      </p:sp>
    </p:spTree>
    <p:extLst>
      <p:ext uri="{BB962C8B-B14F-4D97-AF65-F5344CB8AC3E}">
        <p14:creationId xmlns:p14="http://schemas.microsoft.com/office/powerpoint/2010/main" val="1098572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240</TotalTime>
  <Words>488</Words>
  <Application>Microsoft Office PowerPoint</Application>
  <PresentationFormat>Widescreen</PresentationFormat>
  <Paragraphs>18</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Fiona Booth</dc:creator>
  <cp:lastModifiedBy>Fiona Booth</cp:lastModifiedBy>
  <cp:revision>408</cp:revision>
  <dcterms:created xsi:type="dcterms:W3CDTF">2025-08-03T16:43:27Z</dcterms:created>
  <dcterms:modified xsi:type="dcterms:W3CDTF">2026-04-13T17:03:13Z</dcterms:modified>
</cp:coreProperties>
</file>